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5" r:id="rId2"/>
    <p:sldId id="284" r:id="rId3"/>
    <p:sldId id="290" r:id="rId4"/>
    <p:sldId id="283" r:id="rId5"/>
    <p:sldId id="257" r:id="rId6"/>
    <p:sldId id="282" r:id="rId7"/>
    <p:sldId id="286" r:id="rId8"/>
    <p:sldId id="287" r:id="rId9"/>
    <p:sldId id="288" r:id="rId10"/>
    <p:sldId id="292" r:id="rId11"/>
    <p:sldId id="294" r:id="rId12"/>
    <p:sldId id="259" r:id="rId13"/>
    <p:sldId id="260" r:id="rId14"/>
    <p:sldId id="261" r:id="rId15"/>
    <p:sldId id="262" r:id="rId16"/>
    <p:sldId id="263" r:id="rId17"/>
    <p:sldId id="264" r:id="rId18"/>
    <p:sldId id="270" r:id="rId19"/>
    <p:sldId id="272" r:id="rId20"/>
    <p:sldId id="276" r:id="rId21"/>
    <p:sldId id="279" r:id="rId22"/>
    <p:sldId id="281" r:id="rId2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82" d="100"/>
          <a:sy n="82"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A2B870-E1B4-415C-BE9E-D97E3C15B52F}" type="datetimeFigureOut">
              <a:rPr lang="ar-IQ" smtClean="0"/>
              <a:t>13/03/1443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117851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2B870-E1B4-415C-BE9E-D97E3C15B52F}" type="datetimeFigureOut">
              <a:rPr lang="ar-IQ" smtClean="0"/>
              <a:t>13/03/1443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260611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2B870-E1B4-415C-BE9E-D97E3C15B52F}" type="datetimeFigureOut">
              <a:rPr lang="ar-IQ" smtClean="0"/>
              <a:t>13/03/1443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37459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A2B870-E1B4-415C-BE9E-D97E3C15B52F}" type="datetimeFigureOut">
              <a:rPr lang="ar-IQ" smtClean="0"/>
              <a:t>13/03/1443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375051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A2B870-E1B4-415C-BE9E-D97E3C15B52F}" type="datetimeFigureOut">
              <a:rPr lang="ar-IQ" smtClean="0"/>
              <a:t>13/03/1443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142684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A2B870-E1B4-415C-BE9E-D97E3C15B52F}" type="datetimeFigureOut">
              <a:rPr lang="ar-IQ" smtClean="0"/>
              <a:t>13/03/1443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205869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A2B870-E1B4-415C-BE9E-D97E3C15B52F}" type="datetimeFigureOut">
              <a:rPr lang="ar-IQ" smtClean="0"/>
              <a:t>13/03/1443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333636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A2B870-E1B4-415C-BE9E-D97E3C15B52F}" type="datetimeFigureOut">
              <a:rPr lang="ar-IQ" smtClean="0"/>
              <a:t>13/03/1443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2467590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A2B870-E1B4-415C-BE9E-D97E3C15B52F}" type="datetimeFigureOut">
              <a:rPr lang="ar-IQ" smtClean="0"/>
              <a:t>13/03/1443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1938124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A2B870-E1B4-415C-BE9E-D97E3C15B52F}" type="datetimeFigureOut">
              <a:rPr lang="ar-IQ" smtClean="0"/>
              <a:t>13/03/1443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60318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A2B870-E1B4-415C-BE9E-D97E3C15B52F}" type="datetimeFigureOut">
              <a:rPr lang="ar-IQ" smtClean="0"/>
              <a:t>13/03/1443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6A269F-BBD8-452E-A584-A84EB7EBD6DF}" type="slidenum">
              <a:rPr lang="ar-IQ" smtClean="0"/>
              <a:t>‹#›</a:t>
            </a:fld>
            <a:endParaRPr lang="ar-IQ"/>
          </a:p>
        </p:txBody>
      </p:sp>
    </p:spTree>
    <p:extLst>
      <p:ext uri="{BB962C8B-B14F-4D97-AF65-F5344CB8AC3E}">
        <p14:creationId xmlns:p14="http://schemas.microsoft.com/office/powerpoint/2010/main" val="407074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A2B870-E1B4-415C-BE9E-D97E3C15B52F}" type="datetimeFigureOut">
              <a:rPr lang="ar-IQ" smtClean="0"/>
              <a:t>13/03/1443</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6A269F-BBD8-452E-A584-A84EB7EBD6DF}" type="slidenum">
              <a:rPr lang="ar-IQ" smtClean="0"/>
              <a:t>‹#›</a:t>
            </a:fld>
            <a:endParaRPr lang="ar-IQ"/>
          </a:p>
        </p:txBody>
      </p:sp>
    </p:spTree>
    <p:extLst>
      <p:ext uri="{BB962C8B-B14F-4D97-AF65-F5344CB8AC3E}">
        <p14:creationId xmlns:p14="http://schemas.microsoft.com/office/powerpoint/2010/main" val="3295603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normAutofit lnSpcReduction="10000"/>
          </a:bodyPr>
          <a:lstStyle/>
          <a:p>
            <a:r>
              <a:rPr lang="ar-IQ" dirty="0" smtClean="0">
                <a:solidFill>
                  <a:srgbClr val="FF0000"/>
                </a:solidFill>
              </a:rPr>
              <a:t>مادة تربية و تحسين طيور داجنة </a:t>
            </a:r>
            <a:endParaRPr lang="ar-IQ" dirty="0">
              <a:solidFill>
                <a:srgbClr val="FF0000"/>
              </a:solidFill>
            </a:endParaRPr>
          </a:p>
          <a:p>
            <a:r>
              <a:rPr lang="ar-IQ" b="1" dirty="0" smtClean="0"/>
              <a:t>المرحلة </a:t>
            </a:r>
            <a:r>
              <a:rPr lang="ar-IQ" b="1" dirty="0"/>
              <a:t>الرابعة: قسم الإنتاج الحيواني</a:t>
            </a:r>
          </a:p>
          <a:p>
            <a:r>
              <a:rPr lang="ar-IQ" b="1" dirty="0"/>
              <a:t> </a:t>
            </a:r>
            <a:r>
              <a:rPr lang="ar-IQ" b="1" dirty="0" smtClean="0"/>
              <a:t> </a:t>
            </a:r>
            <a:r>
              <a:rPr lang="ar-IQ" b="1" dirty="0"/>
              <a:t>أستاذ المادة: د</a:t>
            </a:r>
            <a:r>
              <a:rPr lang="ar-IQ" b="1" dirty="0" smtClean="0"/>
              <a:t>. ساجدة </a:t>
            </a:r>
            <a:r>
              <a:rPr lang="ar-IQ" b="1" dirty="0"/>
              <a:t>عبد الصمد مجيد</a:t>
            </a:r>
            <a:endParaRPr lang="ar-IQ" dirty="0"/>
          </a:p>
          <a:p>
            <a:r>
              <a:rPr lang="ar-IQ" b="1" dirty="0" smtClean="0"/>
              <a:t> </a:t>
            </a:r>
            <a:endParaRPr lang="ar-IQ" b="1" dirty="0">
              <a:solidFill>
                <a:srgbClr val="FF0000"/>
              </a:solidFill>
            </a:endParaRPr>
          </a:p>
        </p:txBody>
      </p:sp>
      <p:pic>
        <p:nvPicPr>
          <p:cNvPr id="4" name="صورة 3" descr="الصفحة الرئيسية | جامعة البصرة"/>
          <p:cNvPicPr/>
          <p:nvPr/>
        </p:nvPicPr>
        <p:blipFill>
          <a:blip r:embed="rId2">
            <a:extLst>
              <a:ext uri="{28A0092B-C50C-407E-A947-70E740481C1C}">
                <a14:useLocalDpi xmlns:a14="http://schemas.microsoft.com/office/drawing/2010/main" val="0"/>
              </a:ext>
            </a:extLst>
          </a:blip>
          <a:srcRect/>
          <a:stretch>
            <a:fillRect/>
          </a:stretch>
        </p:blipFill>
        <p:spPr bwMode="auto">
          <a:xfrm>
            <a:off x="7772399" y="793378"/>
            <a:ext cx="3039035" cy="2808660"/>
          </a:xfrm>
          <a:prstGeom prst="rect">
            <a:avLst/>
          </a:prstGeom>
          <a:noFill/>
          <a:ln>
            <a:noFill/>
          </a:ln>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0566" y="1122363"/>
            <a:ext cx="2286000" cy="2479675"/>
          </a:xfrm>
          <a:prstGeom prst="rect">
            <a:avLst/>
          </a:prstGeom>
        </p:spPr>
      </p:pic>
    </p:spTree>
    <p:extLst>
      <p:ext uri="{BB962C8B-B14F-4D97-AF65-F5344CB8AC3E}">
        <p14:creationId xmlns:p14="http://schemas.microsoft.com/office/powerpoint/2010/main" val="32995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sz="2800" b="1" dirty="0" smtClean="0">
                <a:solidFill>
                  <a:srgbClr val="FF0000"/>
                </a:solidFill>
              </a:rPr>
              <a:t>التباين </a:t>
            </a:r>
            <a:r>
              <a:rPr lang="ar-IQ" sz="2800" b="1" dirty="0">
                <a:solidFill>
                  <a:srgbClr val="FF0000"/>
                </a:solidFill>
              </a:rPr>
              <a:t>الوراثي</a:t>
            </a:r>
            <a:r>
              <a:rPr lang="en-US" sz="2800" b="1" dirty="0">
                <a:solidFill>
                  <a:srgbClr val="FF0000"/>
                </a:solidFill>
              </a:rPr>
              <a:t>Genetic Variation  (V)</a:t>
            </a:r>
            <a:endParaRPr lang="ar-IQ" sz="2800"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buNone/>
            </a:pPr>
            <a:r>
              <a:rPr lang="ar-IQ" dirty="0" smtClean="0"/>
              <a:t>  في </a:t>
            </a:r>
            <a:r>
              <a:rPr lang="ar-IQ" dirty="0"/>
              <a:t>مجال تربية و تحسين الطيور الداجنة هناك اتفاق عام بأن الصفات </a:t>
            </a:r>
            <a:r>
              <a:rPr lang="ar-IQ" dirty="0" smtClean="0"/>
              <a:t>الإنتاجية </a:t>
            </a:r>
            <a:r>
              <a:rPr lang="ar-IQ" dirty="0"/>
              <a:t>تتأثر و تتحدد بعدد غير منتهي من الجينات ولكل جين من هذه الجينات تأثير بسيط على مظهر الصفة (الأداء </a:t>
            </a:r>
            <a:r>
              <a:rPr lang="ar-IQ" dirty="0" smtClean="0"/>
              <a:t>الإنتاجي).</a:t>
            </a:r>
          </a:p>
          <a:p>
            <a:pPr marL="0" indent="0">
              <a:buNone/>
            </a:pPr>
            <a:r>
              <a:rPr lang="ar-IQ" dirty="0" smtClean="0"/>
              <a:t>لذا </a:t>
            </a:r>
            <a:r>
              <a:rPr lang="ar-IQ" dirty="0"/>
              <a:t>يؤخذ بالأعتبار منحنى التوزيع الطبيعي لتباين الصفة المدروسة حيث تتوزع مظاهر الأفراد المؤلفة للقطيع حول هذا المنحنى الذي يتخذ شكل الناقوس</a:t>
            </a:r>
            <a:r>
              <a:rPr lang="ar-IQ" dirty="0" smtClean="0"/>
              <a:t>. تختلف </a:t>
            </a:r>
            <a:r>
              <a:rPr lang="ar-IQ" dirty="0"/>
              <a:t>مظاهر الأفراد في توزيعها حول هذا المنحنى و هذا التوزيع يكون عشوائيا ويمثل التباين المظهري .يعتبر التباين الوراثي أحد أجزاء التباين المظهري الذي يسمى أيضا بتباين القيم التربوية التي تتوزع على مظهر الصفة .يمكن تقسيم التباين المظهري الى:</a:t>
            </a:r>
            <a:endParaRPr lang="en-US" dirty="0"/>
          </a:p>
          <a:p>
            <a:pPr marL="0" indent="0">
              <a:buNone/>
            </a:pPr>
            <a:r>
              <a:rPr lang="ar-IQ" dirty="0"/>
              <a:t> </a:t>
            </a:r>
            <a:endParaRPr lang="en-US" dirty="0"/>
          </a:p>
          <a:p>
            <a:r>
              <a:rPr lang="en-US" sz="3200" dirty="0" err="1">
                <a:solidFill>
                  <a:srgbClr val="FF0000"/>
                </a:solidFill>
              </a:rPr>
              <a:t>Var</a:t>
            </a:r>
            <a:r>
              <a:rPr lang="en-US" sz="3200" dirty="0">
                <a:solidFill>
                  <a:srgbClr val="FF0000"/>
                </a:solidFill>
              </a:rPr>
              <a:t> p = </a:t>
            </a:r>
            <a:r>
              <a:rPr lang="en-US" sz="3200" dirty="0" err="1">
                <a:solidFill>
                  <a:srgbClr val="FF0000"/>
                </a:solidFill>
              </a:rPr>
              <a:t>var</a:t>
            </a:r>
            <a:r>
              <a:rPr lang="en-US" sz="3200" dirty="0">
                <a:solidFill>
                  <a:srgbClr val="FF0000"/>
                </a:solidFill>
              </a:rPr>
              <a:t>(G) + </a:t>
            </a:r>
            <a:r>
              <a:rPr lang="en-US" sz="3200" dirty="0" err="1">
                <a:solidFill>
                  <a:srgbClr val="FF0000"/>
                </a:solidFill>
              </a:rPr>
              <a:t>var</a:t>
            </a:r>
            <a:r>
              <a:rPr lang="en-US" sz="3200" dirty="0">
                <a:solidFill>
                  <a:srgbClr val="FF0000"/>
                </a:solidFill>
              </a:rPr>
              <a:t>(E)+</a:t>
            </a:r>
            <a:r>
              <a:rPr lang="en-US" sz="3200" dirty="0" smtClean="0">
                <a:solidFill>
                  <a:srgbClr val="FF0000"/>
                </a:solidFill>
              </a:rPr>
              <a:t>2COVGE                      </a:t>
            </a:r>
            <a:r>
              <a:rPr lang="ar-IQ" sz="3200" dirty="0" smtClean="0">
                <a:solidFill>
                  <a:srgbClr val="FF0000"/>
                </a:solidFill>
              </a:rPr>
              <a:t> </a:t>
            </a:r>
            <a:endParaRPr lang="en-US" sz="3200" dirty="0">
              <a:solidFill>
                <a:srgbClr val="FF0000"/>
              </a:solidFill>
            </a:endParaRPr>
          </a:p>
          <a:p>
            <a:endParaRPr lang="ar-IQ" dirty="0"/>
          </a:p>
        </p:txBody>
      </p:sp>
    </p:spTree>
    <p:extLst>
      <p:ext uri="{BB962C8B-B14F-4D97-AF65-F5344CB8AC3E}">
        <p14:creationId xmlns:p14="http://schemas.microsoft.com/office/powerpoint/2010/main" val="1092580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يعتبر التباين الوراثي مهم عند تقدير </a:t>
            </a:r>
            <a:r>
              <a:rPr lang="ar-IQ" dirty="0" smtClean="0"/>
              <a:t>المكافئ </a:t>
            </a:r>
            <a:r>
              <a:rPr lang="ar-IQ" dirty="0"/>
              <a:t>الوراثي فكلما ازداد التباين الوراثي للصفة ترتفع قيمة </a:t>
            </a:r>
            <a:r>
              <a:rPr lang="ar-IQ" dirty="0" smtClean="0"/>
              <a:t>المكافئ </a:t>
            </a:r>
            <a:r>
              <a:rPr lang="ar-IQ" dirty="0"/>
              <a:t>الوراثي </a:t>
            </a:r>
            <a:r>
              <a:rPr lang="ar-IQ" dirty="0" smtClean="0"/>
              <a:t>.</a:t>
            </a:r>
          </a:p>
          <a:p>
            <a:pPr marL="0" indent="0">
              <a:buNone/>
            </a:pPr>
            <a:r>
              <a:rPr lang="ar-IQ" dirty="0" smtClean="0"/>
              <a:t>     </a:t>
            </a:r>
          </a:p>
          <a:p>
            <a:pPr marL="0" indent="0">
              <a:buNone/>
            </a:pPr>
            <a:endParaRPr lang="ar-IQ" dirty="0"/>
          </a:p>
          <a:p>
            <a:pPr marL="0" indent="0">
              <a:buNone/>
            </a:pPr>
            <a:r>
              <a:rPr lang="ar-IQ" dirty="0" smtClean="0"/>
              <a:t>                            </a:t>
            </a:r>
            <a:r>
              <a:rPr lang="en-US" dirty="0" smtClean="0"/>
              <a:t>  </a:t>
            </a:r>
            <a:r>
              <a:rPr lang="en-US" sz="3200" b="1" dirty="0" err="1" smtClean="0">
                <a:solidFill>
                  <a:srgbClr val="FF0000"/>
                </a:solidFill>
              </a:rPr>
              <a:t>Var</a:t>
            </a:r>
            <a:r>
              <a:rPr lang="en-US" sz="3200" b="1" dirty="0" smtClean="0">
                <a:solidFill>
                  <a:srgbClr val="FF0000"/>
                </a:solidFill>
              </a:rPr>
              <a:t>(G</a:t>
            </a:r>
            <a:r>
              <a:rPr lang="en-US" sz="3200" b="1" dirty="0">
                <a:solidFill>
                  <a:srgbClr val="FF0000"/>
                </a:solidFill>
              </a:rPr>
              <a:t>) =</a:t>
            </a:r>
            <a:r>
              <a:rPr lang="en-US" sz="3200" b="1" dirty="0" err="1">
                <a:solidFill>
                  <a:srgbClr val="FF0000"/>
                </a:solidFill>
              </a:rPr>
              <a:t>Var</a:t>
            </a:r>
            <a:r>
              <a:rPr lang="en-US" sz="3200" b="1" dirty="0">
                <a:solidFill>
                  <a:srgbClr val="FF0000"/>
                </a:solidFill>
              </a:rPr>
              <a:t>(A)+</a:t>
            </a:r>
            <a:r>
              <a:rPr lang="en-US" sz="3200" b="1" dirty="0" err="1">
                <a:solidFill>
                  <a:srgbClr val="FF0000"/>
                </a:solidFill>
              </a:rPr>
              <a:t>Var</a:t>
            </a:r>
            <a:r>
              <a:rPr lang="en-US" sz="3200" b="1" dirty="0">
                <a:solidFill>
                  <a:srgbClr val="FF0000"/>
                </a:solidFill>
              </a:rPr>
              <a:t>(D)+</a:t>
            </a:r>
            <a:r>
              <a:rPr lang="en-US" sz="3200" b="1" dirty="0" err="1">
                <a:solidFill>
                  <a:srgbClr val="FF0000"/>
                </a:solidFill>
              </a:rPr>
              <a:t>Var</a:t>
            </a:r>
            <a:r>
              <a:rPr lang="en-US" sz="3200" b="1" dirty="0">
                <a:solidFill>
                  <a:srgbClr val="FF0000"/>
                </a:solidFill>
              </a:rPr>
              <a:t>(I</a:t>
            </a:r>
            <a:r>
              <a:rPr lang="en-US" sz="3200" b="1" dirty="0" smtClean="0">
                <a:solidFill>
                  <a:srgbClr val="FF0000"/>
                </a:solidFill>
              </a:rPr>
              <a:t>)</a:t>
            </a:r>
            <a:r>
              <a:rPr lang="en-US" sz="3200" b="1" dirty="0" smtClean="0"/>
              <a:t> </a:t>
            </a:r>
            <a:endParaRPr lang="en-US" sz="3200" b="1" dirty="0"/>
          </a:p>
          <a:p>
            <a:endParaRPr lang="ar-IQ" dirty="0"/>
          </a:p>
        </p:txBody>
      </p:sp>
    </p:spTree>
    <p:extLst>
      <p:ext uri="{BB962C8B-B14F-4D97-AF65-F5344CB8AC3E}">
        <p14:creationId xmlns:p14="http://schemas.microsoft.com/office/powerpoint/2010/main" val="4147270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2800" b="1" dirty="0" smtClean="0">
                <a:solidFill>
                  <a:srgbClr val="FF0000"/>
                </a:solidFill>
              </a:rPr>
              <a:t>                              التباين </a:t>
            </a:r>
            <a:r>
              <a:rPr lang="ar-IQ" sz="2800" b="1" dirty="0">
                <a:solidFill>
                  <a:srgbClr val="FF0000"/>
                </a:solidFill>
              </a:rPr>
              <a:t>الوراثي:</a:t>
            </a:r>
            <a:r>
              <a:rPr lang="en-US" sz="2800" b="1" dirty="0">
                <a:solidFill>
                  <a:srgbClr val="FF0000"/>
                </a:solidFill>
              </a:rPr>
              <a:t>Genetic Variation</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dirty="0"/>
              <a:t>و يمثل المكون الذي يحاول المربون تغييره من خلال برامج التربية و التحسين و الذي يشمل ثلاث مكونات و تمارس برامج التربية المختلفة لاستغلال هذه المكونات و هي:</a:t>
            </a:r>
            <a:endParaRPr lang="en-US" dirty="0"/>
          </a:p>
          <a:p>
            <a:pPr marL="0" indent="0">
              <a:buNone/>
            </a:pPr>
            <a:endParaRPr lang="ar-IQ" dirty="0" smtClean="0"/>
          </a:p>
          <a:p>
            <a:r>
              <a:rPr lang="ar-IQ" dirty="0" smtClean="0"/>
              <a:t>1</a:t>
            </a:r>
            <a:r>
              <a:rPr lang="ar-IQ" b="1" dirty="0" smtClean="0">
                <a:solidFill>
                  <a:schemeClr val="accent1"/>
                </a:solidFill>
              </a:rPr>
              <a:t>-التباين الوراثي التجميعي </a:t>
            </a:r>
            <a:r>
              <a:rPr lang="en-US" b="1" dirty="0" smtClean="0">
                <a:solidFill>
                  <a:schemeClr val="accent1"/>
                </a:solidFill>
              </a:rPr>
              <a:t>Additive Genetic Variation</a:t>
            </a:r>
            <a:r>
              <a:rPr lang="ar-IQ" b="1" dirty="0" smtClean="0">
                <a:solidFill>
                  <a:schemeClr val="accent1"/>
                </a:solidFill>
              </a:rPr>
              <a:t> </a:t>
            </a:r>
            <a:r>
              <a:rPr lang="el-GR" b="1" dirty="0" smtClean="0"/>
              <a:t>(σ2</a:t>
            </a:r>
            <a:r>
              <a:rPr lang="en-US" b="1" dirty="0" smtClean="0"/>
              <a:t>A)</a:t>
            </a:r>
            <a:endParaRPr lang="en-US" b="1" dirty="0" smtClean="0">
              <a:solidFill>
                <a:schemeClr val="accent1"/>
              </a:solidFill>
            </a:endParaRPr>
          </a:p>
          <a:p>
            <a:r>
              <a:rPr lang="ar-IQ" dirty="0" smtClean="0"/>
              <a:t>يمثل </a:t>
            </a:r>
            <a:r>
              <a:rPr lang="ar-IQ" dirty="0"/>
              <a:t>التباين التجميعي اجمالي القيم التي يساهم بها كل اليل في انتاج الصفة (مظهر الصفة). هناك بعض الأليلات التي يكون لها مساهمة أكبر بينما تقل مساهمة بعضها في حين قد تنعدم مساهمة البعض الآخر على الاطلاق، كما أن هناك </a:t>
            </a:r>
            <a:r>
              <a:rPr lang="ar-IQ" dirty="0" smtClean="0"/>
              <a:t>أليلات </a:t>
            </a:r>
            <a:r>
              <a:rPr lang="ar-IQ" dirty="0"/>
              <a:t>تساهم في مظهر الصفة بصورة سالبة.</a:t>
            </a:r>
          </a:p>
        </p:txBody>
      </p:sp>
    </p:spTree>
    <p:extLst>
      <p:ext uri="{BB962C8B-B14F-4D97-AF65-F5344CB8AC3E}">
        <p14:creationId xmlns:p14="http://schemas.microsoft.com/office/powerpoint/2010/main" val="197808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a:t>
            </a:r>
            <a:r>
              <a:rPr lang="ar-IQ" b="1" dirty="0" smtClean="0"/>
              <a:t>-</a:t>
            </a:r>
            <a:r>
              <a:rPr lang="ar-IQ" b="1" dirty="0" smtClean="0">
                <a:solidFill>
                  <a:schemeClr val="accent1"/>
                </a:solidFill>
              </a:rPr>
              <a:t>التباين </a:t>
            </a:r>
            <a:r>
              <a:rPr lang="ar-IQ" b="1" dirty="0">
                <a:solidFill>
                  <a:schemeClr val="accent1"/>
                </a:solidFill>
              </a:rPr>
              <a:t>الوراثي السيادي</a:t>
            </a:r>
            <a:r>
              <a:rPr lang="en-US" b="1" dirty="0">
                <a:solidFill>
                  <a:schemeClr val="accent1"/>
                </a:solidFill>
              </a:rPr>
              <a:t>Dominance Genetic </a:t>
            </a:r>
            <a:r>
              <a:rPr lang="en-US" b="1" dirty="0" smtClean="0">
                <a:solidFill>
                  <a:schemeClr val="accent1"/>
                </a:solidFill>
              </a:rPr>
              <a:t>Variation</a:t>
            </a:r>
            <a:r>
              <a:rPr lang="ar-IQ" b="1" dirty="0" smtClean="0">
                <a:solidFill>
                  <a:schemeClr val="accent1"/>
                </a:solidFill>
              </a:rPr>
              <a:t> </a:t>
            </a:r>
            <a:r>
              <a:rPr lang="el-GR" b="1" dirty="0" smtClean="0"/>
              <a:t>σ2</a:t>
            </a:r>
            <a:r>
              <a:rPr lang="en-US" b="1" dirty="0" smtClean="0"/>
              <a:t>D</a:t>
            </a:r>
            <a:endParaRPr lang="en-US" b="1" dirty="0">
              <a:solidFill>
                <a:schemeClr val="accent1"/>
              </a:solidFill>
            </a:endParaRPr>
          </a:p>
          <a:p>
            <a:r>
              <a:rPr lang="ar-IQ" b="1" dirty="0"/>
              <a:t>الذي يحصل بين </a:t>
            </a:r>
            <a:r>
              <a:rPr lang="ar-IQ" b="1" dirty="0" smtClean="0"/>
              <a:t>أزواج </a:t>
            </a:r>
            <a:r>
              <a:rPr lang="ar-IQ" b="1" dirty="0"/>
              <a:t>الأليلات لكل موقع بصورة </a:t>
            </a:r>
            <a:r>
              <a:rPr lang="ar-IQ" b="1" dirty="0" smtClean="0"/>
              <a:t>مستقلة </a:t>
            </a:r>
            <a:r>
              <a:rPr lang="en-US" b="1" dirty="0" smtClean="0"/>
              <a:t>Intra-allelic Interaction</a:t>
            </a:r>
            <a:r>
              <a:rPr lang="ar-IQ" b="1" dirty="0" smtClean="0"/>
              <a:t>، أي أن الجين يعبر عن نفسه اعتمادا على تأثير الأليل الموجود معه في الموقع الجيني في الفرد الهجين و </a:t>
            </a:r>
            <a:r>
              <a:rPr lang="ar-IQ" b="1" dirty="0"/>
              <a:t>لهذا السبب ،فأن التباين السيادي </a:t>
            </a:r>
            <a:r>
              <a:rPr lang="ar-IQ" b="1" dirty="0" smtClean="0"/>
              <a:t>لا يمكن </a:t>
            </a:r>
            <a:r>
              <a:rPr lang="ar-IQ" b="1" dirty="0"/>
              <a:t>توريثه أي انه نتاج لحالة ازدواج الكروموسومات(</a:t>
            </a:r>
            <a:r>
              <a:rPr lang="en-US" b="1" dirty="0"/>
              <a:t>2N</a:t>
            </a:r>
            <a:r>
              <a:rPr lang="ar-IQ" b="1" dirty="0"/>
              <a:t>) و الناتجة من مشاركة كل أب و أم بزايكوت احادي الكروموسوم </a:t>
            </a:r>
            <a:r>
              <a:rPr lang="ar-IQ" b="1" dirty="0" smtClean="0"/>
              <a:t>لإنتاج </a:t>
            </a:r>
            <a:r>
              <a:rPr lang="ar-IQ" b="1" dirty="0"/>
              <a:t>النسل الناتج</a:t>
            </a:r>
            <a:r>
              <a:rPr lang="ar-IQ" b="1" dirty="0" smtClean="0"/>
              <a:t>.</a:t>
            </a:r>
          </a:p>
          <a:p>
            <a:r>
              <a:rPr lang="ar-IQ" b="1" dirty="0"/>
              <a:t>أن الكميتات لا تحتوي أليلات مزدوجة نتيجة أن الحالة ثنائية الكروموسوم تختزل الى الحالة الفردية عند الانقسام الاختزالي اذ تنفصل كل أزواج الأليلات عندما تمر الكروموسومات بمرحلة التوزيع المستقل، أي أن التأثير السيادي للآباء يتم تحطمه خلال الانقسام الاختزالي عند الاخصاب،</a:t>
            </a:r>
          </a:p>
        </p:txBody>
      </p:sp>
    </p:spTree>
    <p:extLst>
      <p:ext uri="{BB962C8B-B14F-4D97-AF65-F5344CB8AC3E}">
        <p14:creationId xmlns:p14="http://schemas.microsoft.com/office/powerpoint/2010/main" val="6619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endParaRPr lang="ar-IQ" dirty="0"/>
          </a:p>
          <a:p>
            <a:r>
              <a:rPr lang="ar-IQ" b="1" dirty="0" smtClean="0"/>
              <a:t>و </a:t>
            </a:r>
            <a:r>
              <a:rPr lang="ar-IQ" b="1" dirty="0"/>
              <a:t>يعاد تكوين التباين السيادي عندما يلقح حيوان منوي احادي الكروموسوم بويضة أحادية الكروموسوم </a:t>
            </a:r>
            <a:r>
              <a:rPr lang="ar-IQ" b="1" dirty="0" smtClean="0"/>
              <a:t>لإنتاج </a:t>
            </a:r>
            <a:r>
              <a:rPr lang="ar-IQ" b="1" dirty="0"/>
              <a:t>بويضة مخصبة(</a:t>
            </a:r>
            <a:r>
              <a:rPr lang="ar-IQ" b="1" dirty="0" err="1"/>
              <a:t>زايكوت</a:t>
            </a:r>
            <a:r>
              <a:rPr lang="ar-IQ" b="1" dirty="0"/>
              <a:t>) ثنائية </a:t>
            </a:r>
            <a:r>
              <a:rPr lang="ar-IQ" b="1" dirty="0" smtClean="0"/>
              <a:t>الكروموسوم. أي </a:t>
            </a:r>
            <a:r>
              <a:rPr lang="ar-IQ" b="1" dirty="0"/>
              <a:t>أن التباين السيادي يتحطم ثم يعاد تكوينه في توليفات جديدة مختلفة في كل جيل.</a:t>
            </a:r>
            <a:endParaRPr lang="en-US" b="1" dirty="0"/>
          </a:p>
          <a:p>
            <a:r>
              <a:rPr lang="ar-IQ" b="1" dirty="0"/>
              <a:t>يمثل التباين السيادي المكون الوراثي الذي يرجع الى </a:t>
            </a:r>
            <a:r>
              <a:rPr lang="ar-IQ" b="1" dirty="0" smtClean="0"/>
              <a:t>التفاعل بين أليلات الموقع الكروموسومي المفرد.</a:t>
            </a:r>
            <a:endParaRPr lang="ar-IQ" b="1" dirty="0"/>
          </a:p>
        </p:txBody>
      </p:sp>
    </p:spTree>
    <p:extLst>
      <p:ext uri="{BB962C8B-B14F-4D97-AF65-F5344CB8AC3E}">
        <p14:creationId xmlns:p14="http://schemas.microsoft.com/office/powerpoint/2010/main" val="2653482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3</a:t>
            </a:r>
            <a:r>
              <a:rPr lang="ar-IQ" b="1" dirty="0" smtClean="0">
                <a:solidFill>
                  <a:schemeClr val="accent1"/>
                </a:solidFill>
              </a:rPr>
              <a:t>-التباين </a:t>
            </a:r>
            <a:r>
              <a:rPr lang="ar-IQ" b="1" dirty="0">
                <a:solidFill>
                  <a:schemeClr val="accent1"/>
                </a:solidFill>
              </a:rPr>
              <a:t>الوراثي التفوقي</a:t>
            </a:r>
            <a:r>
              <a:rPr lang="en-US" b="1" dirty="0" smtClean="0">
                <a:solidFill>
                  <a:schemeClr val="accent1"/>
                </a:solidFill>
              </a:rPr>
              <a:t>Epistatic </a:t>
            </a:r>
            <a:r>
              <a:rPr lang="en-US" b="1" dirty="0">
                <a:solidFill>
                  <a:schemeClr val="accent1"/>
                </a:solidFill>
              </a:rPr>
              <a:t>Genetic </a:t>
            </a:r>
            <a:r>
              <a:rPr lang="en-US" b="1" dirty="0" smtClean="0">
                <a:solidFill>
                  <a:schemeClr val="accent1"/>
                </a:solidFill>
              </a:rPr>
              <a:t>Variation </a:t>
            </a:r>
            <a:r>
              <a:rPr lang="ar-IQ" b="1" dirty="0" smtClean="0">
                <a:solidFill>
                  <a:schemeClr val="accent1"/>
                </a:solidFill>
              </a:rPr>
              <a:t> </a:t>
            </a:r>
            <a:r>
              <a:rPr lang="el-GR" b="1" dirty="0" smtClean="0"/>
              <a:t>σ2</a:t>
            </a:r>
            <a:r>
              <a:rPr lang="en-US" b="1" dirty="0" smtClean="0"/>
              <a:t>I</a:t>
            </a:r>
            <a:endParaRPr lang="en-US" b="1" dirty="0">
              <a:solidFill>
                <a:schemeClr val="accent1"/>
              </a:solidFill>
            </a:endParaRPr>
          </a:p>
          <a:p>
            <a:endParaRPr lang="ar-IQ" b="1" dirty="0" smtClean="0">
              <a:solidFill>
                <a:schemeClr val="accent1"/>
              </a:solidFill>
            </a:endParaRPr>
          </a:p>
          <a:p>
            <a:r>
              <a:rPr lang="ar-IQ" dirty="0" smtClean="0"/>
              <a:t>ويمثل </a:t>
            </a:r>
            <a:r>
              <a:rPr lang="ar-IQ" dirty="0"/>
              <a:t>خليط من تباين مورث و آخر غير مورث. أن جزء التفاعلات بين أو فيما بين الأليلات التي احتوتها الكميتات هو قابل للتوريث، في حين أن الجزء من التفاعل الذي أو ضمن الأليلات التي هي جزء مكون لحيوان منوي آخر أو لجسم قطبي فهو لا يورث</a:t>
            </a:r>
            <a:r>
              <a:rPr lang="ar-IQ" dirty="0" smtClean="0"/>
              <a:t>.</a:t>
            </a:r>
          </a:p>
          <a:p>
            <a:pPr marL="0" indent="0">
              <a:buNone/>
            </a:pPr>
            <a:r>
              <a:rPr lang="ar-IQ" dirty="0" smtClean="0"/>
              <a:t> </a:t>
            </a:r>
          </a:p>
          <a:p>
            <a:r>
              <a:rPr lang="ar-IQ" dirty="0"/>
              <a:t>كما أن النسبة المئوية للتباين الوراثي التفوقي التي تورث تختلف من كميت الى آخر بسبب العبور الوراثي و التوزيع المستقل خلال الانقسام الاختزالي، و لهذا فأن ما ينتقل من الآباء الى النسل </a:t>
            </a:r>
            <a:r>
              <a:rPr lang="ar-IQ" dirty="0" smtClean="0"/>
              <a:t>لا يتعدى </a:t>
            </a:r>
            <a:r>
              <a:rPr lang="ar-IQ" dirty="0"/>
              <a:t>عينة عشوائية صغيرة من خلال التباين الوراثي التفوقي.</a:t>
            </a:r>
          </a:p>
        </p:txBody>
      </p:sp>
    </p:spTree>
    <p:extLst>
      <p:ext uri="{BB962C8B-B14F-4D97-AF65-F5344CB8AC3E}">
        <p14:creationId xmlns:p14="http://schemas.microsoft.com/office/powerpoint/2010/main" val="3439515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a:solidFill>
                  <a:srgbClr val="00B050"/>
                </a:solidFill>
              </a:rPr>
              <a:t>أن التباين الوراثي التجميعي و التباين الوراثي السيادي من أكثر المكونات الوراثية أهمية</a:t>
            </a:r>
            <a:r>
              <a:rPr lang="ar-IQ" dirty="0" smtClean="0"/>
              <a:t>.</a:t>
            </a:r>
          </a:p>
          <a:p>
            <a:r>
              <a:rPr lang="ar-IQ" b="1" dirty="0">
                <a:solidFill>
                  <a:srgbClr val="FF0000"/>
                </a:solidFill>
              </a:rPr>
              <a:t>لماذا</a:t>
            </a:r>
            <a:r>
              <a:rPr lang="ar-IQ" b="1" dirty="0" smtClean="0">
                <a:solidFill>
                  <a:srgbClr val="FF0000"/>
                </a:solidFill>
              </a:rPr>
              <a:t>؟</a:t>
            </a:r>
          </a:p>
          <a:p>
            <a:r>
              <a:rPr lang="ar-IQ" dirty="0"/>
              <a:t>أن التباين الوراثي التجميعي هو نتاج أليلات مفردة و حالة مفردة للكروموسوم، بينما التباين السيادي هو نتاج أزواج الأليلات أي هو نتاج الحالة المزدوجة للكروموسوم. </a:t>
            </a:r>
            <a:endParaRPr lang="ar-IQ" dirty="0" smtClean="0"/>
          </a:p>
          <a:p>
            <a:r>
              <a:rPr lang="ar-IQ" dirty="0"/>
              <a:t>تنتج الأمهات كميتات أحادية الكروموسوم و تستطيع نقل التأثير الوراثي التجمعي الى نسلها و لكنها لن تستطيع نقل تأثيرها السيادي الذي يتحطم اثناء الانقسام الاختزالي. يتكون التأثير السيادي في كل زايكوت بعد الاخصاب.</a:t>
            </a:r>
          </a:p>
        </p:txBody>
      </p:sp>
    </p:spTree>
    <p:extLst>
      <p:ext uri="{BB962C8B-B14F-4D97-AF65-F5344CB8AC3E}">
        <p14:creationId xmlns:p14="http://schemas.microsoft.com/office/powerpoint/2010/main" val="1279645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r>
              <a:rPr lang="ar-IQ" dirty="0" smtClean="0"/>
              <a:t>أن </a:t>
            </a:r>
            <a:r>
              <a:rPr lang="ar-IQ" dirty="0"/>
              <a:t>التأثير الوراثي التجمعي هو نتاج كل من الأبوين، بينما التأثير السيادي هو نتاج تزاوجات محددة </a:t>
            </a:r>
            <a:r>
              <a:rPr lang="ar-IQ" dirty="0" smtClean="0"/>
              <a:t>.</a:t>
            </a:r>
          </a:p>
          <a:p>
            <a:r>
              <a:rPr lang="ar-IQ" dirty="0" smtClean="0"/>
              <a:t> ولأن </a:t>
            </a:r>
            <a:r>
              <a:rPr lang="ar-IQ" dirty="0"/>
              <a:t>التأثير التجمعي ينتقل من الأب الى النسل </a:t>
            </a:r>
            <a:r>
              <a:rPr lang="ar-IQ" dirty="0">
                <a:solidFill>
                  <a:srgbClr val="FF0000"/>
                </a:solidFill>
              </a:rPr>
              <a:t>فأنه يسمى تباين القيم التربوية </a:t>
            </a:r>
            <a:r>
              <a:rPr lang="ar-IQ" dirty="0"/>
              <a:t>و يستخدم في برامج الانتخاب بهدف تحسين العشيرة، و لأن التباين السيادي لا يورث و لكنه صنيعة التزاوج </a:t>
            </a:r>
            <a:r>
              <a:rPr lang="ar-IQ" dirty="0" smtClean="0"/>
              <a:t>في العشيرة.</a:t>
            </a:r>
            <a:endParaRPr lang="ar-IQ" dirty="0"/>
          </a:p>
        </p:txBody>
      </p:sp>
    </p:spTree>
    <p:extLst>
      <p:ext uri="{BB962C8B-B14F-4D97-AF65-F5344CB8AC3E}">
        <p14:creationId xmlns:p14="http://schemas.microsoft.com/office/powerpoint/2010/main" val="390767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solidFill>
                  <a:srgbClr val="FF0000"/>
                </a:solidFill>
              </a:rPr>
              <a:t>القيمة التربوية</a:t>
            </a:r>
            <a:r>
              <a:rPr lang="en-US" dirty="0">
                <a:solidFill>
                  <a:srgbClr val="FF0000"/>
                </a:solidFill>
              </a:rPr>
              <a:t>Breeding Value (BV</a:t>
            </a:r>
            <a:r>
              <a:rPr lang="en-US" dirty="0" smtClean="0">
                <a:solidFill>
                  <a:srgbClr val="FF0000"/>
                </a:solidFill>
              </a:rPr>
              <a:t>)</a:t>
            </a:r>
            <a:endParaRPr lang="ar-IQ" dirty="0" smtClean="0">
              <a:solidFill>
                <a:srgbClr val="FF0000"/>
              </a:solidFill>
            </a:endParaRPr>
          </a:p>
          <a:p>
            <a:r>
              <a:rPr lang="ar-IQ" dirty="0"/>
              <a:t>تعبر القيمة التربوية لأي صفة عن التباين الوراثي التجمعي الذي ينتقل من الآباء و الأمهات الى النسل الناتج.</a:t>
            </a:r>
            <a:endParaRPr lang="en-US" dirty="0"/>
          </a:p>
          <a:p>
            <a:r>
              <a:rPr lang="en-US" b="1" dirty="0">
                <a:solidFill>
                  <a:srgbClr val="FF0000"/>
                </a:solidFill>
              </a:rPr>
              <a:t>A  offspring = 0.5 BV sires + 0.5 BV </a:t>
            </a:r>
            <a:r>
              <a:rPr lang="en-US" b="1" dirty="0" smtClean="0">
                <a:solidFill>
                  <a:srgbClr val="FF0000"/>
                </a:solidFill>
              </a:rPr>
              <a:t>dams                 </a:t>
            </a:r>
            <a:endParaRPr lang="en-US" b="1" dirty="0">
              <a:solidFill>
                <a:srgbClr val="FF0000"/>
              </a:solidFill>
            </a:endParaRPr>
          </a:p>
          <a:p>
            <a:r>
              <a:rPr lang="ar-IQ" dirty="0"/>
              <a:t>أي أنه حسب المعادلة السابقة يعتبر التباين التجمعي أو المساهمة الوراثية التجمعية هي الجزء الموروث من التباين الوراثي الذي يتأتى نصفه من القيم التربوية للأب و النصف الآخر من القيم التربوية للأم و يسمى هذا التباين بالتباين الوراثي التجمعي</a:t>
            </a:r>
            <a:r>
              <a:rPr lang="en-US" dirty="0"/>
              <a:t>Additive Variation </a:t>
            </a:r>
            <a:r>
              <a:rPr lang="ar-IQ" dirty="0"/>
              <a:t>.</a:t>
            </a:r>
            <a:endParaRPr lang="en-US" dirty="0"/>
          </a:p>
          <a:p>
            <a:pPr marL="0" indent="0">
              <a:buNone/>
            </a:pPr>
            <a:r>
              <a:rPr lang="ar-IQ" dirty="0"/>
              <a:t> </a:t>
            </a:r>
            <a:endParaRPr lang="en-US" dirty="0"/>
          </a:p>
          <a:p>
            <a:endParaRPr lang="ar-IQ" dirty="0"/>
          </a:p>
        </p:txBody>
      </p:sp>
    </p:spTree>
    <p:extLst>
      <p:ext uri="{BB962C8B-B14F-4D97-AF65-F5344CB8AC3E}">
        <p14:creationId xmlns:p14="http://schemas.microsoft.com/office/powerpoint/2010/main" val="634636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sz="3200" b="1" dirty="0" smtClean="0">
                <a:solidFill>
                  <a:srgbClr val="FF0000"/>
                </a:solidFill>
              </a:rPr>
              <a:t>التباين </a:t>
            </a:r>
            <a:r>
              <a:rPr lang="ar-IQ" sz="3200" b="1" dirty="0">
                <a:solidFill>
                  <a:srgbClr val="FF0000"/>
                </a:solidFill>
              </a:rPr>
              <a:t>المظهري </a:t>
            </a:r>
            <a:r>
              <a:rPr lang="en-US" sz="3200" b="1" dirty="0">
                <a:solidFill>
                  <a:srgbClr val="FF0000"/>
                </a:solidFill>
              </a:rPr>
              <a:t>Phenotypic Variation</a:t>
            </a:r>
            <a:r>
              <a:rPr lang="en-US" dirty="0"/>
              <a:t> </a:t>
            </a:r>
            <a:endParaRPr lang="ar-IQ"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pPr marL="0" indent="0">
                  <a:buNone/>
                </a:pPr>
                <a:r>
                  <a:rPr lang="ar-IQ" dirty="0" smtClean="0"/>
                  <a:t> يعتبر </a:t>
                </a:r>
                <a:r>
                  <a:rPr lang="ar-IQ" dirty="0"/>
                  <a:t>التباين المظهري في مجال التحسين الوراثي للصفات الكمية </a:t>
                </a:r>
                <a:r>
                  <a:rPr lang="ar-IQ" dirty="0" smtClean="0"/>
                  <a:t>نموذج </a:t>
                </a:r>
                <a:r>
                  <a:rPr lang="ar-IQ" dirty="0"/>
                  <a:t>عام لوصف أي </a:t>
                </a:r>
                <a:r>
                  <a:rPr lang="ar-IQ" dirty="0" smtClean="0"/>
                  <a:t>  صفة </a:t>
                </a:r>
                <a:r>
                  <a:rPr lang="ar-IQ" dirty="0"/>
                  <a:t>إنتاجية:</a:t>
                </a:r>
                <a:endParaRPr lang="en-US" dirty="0"/>
              </a:p>
              <a:p>
                <a:pPr marL="0" indent="0">
                  <a:buNone/>
                </a:pPr>
                <a:endParaRPr lang="en-US" dirty="0"/>
              </a:p>
              <a:p>
                <a:pPr marL="0" indent="0" rtl="0">
                  <a:buNone/>
                </a:pPr>
                <a:r>
                  <a:rPr lang="en-US" sz="3200" b="1" dirty="0" smtClean="0">
                    <a:solidFill>
                      <a:srgbClr val="FF0000"/>
                    </a:solidFill>
                  </a:rPr>
                  <a:t>    </a:t>
                </a:r>
                <a:r>
                  <a:rPr lang="ar-IQ" sz="3200" b="1" dirty="0" smtClean="0">
                    <a:solidFill>
                      <a:srgbClr val="FF0000"/>
                    </a:solidFill>
                  </a:rPr>
                  <a:t>  </a:t>
                </a:r>
                <a:r>
                  <a:rPr lang="en-US" sz="3200" b="1" dirty="0" smtClean="0">
                    <a:solidFill>
                      <a:srgbClr val="FF0000"/>
                    </a:solidFill>
                  </a:rPr>
                  <a:t>    P = </a:t>
                </a:r>
                <a14:m>
                  <m:oMath xmlns:m="http://schemas.openxmlformats.org/officeDocument/2006/math">
                    <m:r>
                      <a:rPr lang="en-US" sz="3200" b="1" i="1">
                        <a:solidFill>
                          <a:srgbClr val="FF0000"/>
                        </a:solidFill>
                        <a:latin typeface="Cambria Math" panose="02040503050406030204" pitchFamily="18" charset="0"/>
                      </a:rPr>
                      <m:t>𝝁</m:t>
                    </m:r>
                    <m:r>
                      <a:rPr lang="en-US" sz="3200" b="1" i="1">
                        <a:solidFill>
                          <a:srgbClr val="FF0000"/>
                        </a:solidFill>
                        <a:latin typeface="Cambria Math" panose="02040503050406030204" pitchFamily="18" charset="0"/>
                      </a:rPr>
                      <m:t>+</m:t>
                    </m:r>
                    <m:r>
                      <a:rPr lang="en-US" sz="3200" b="1" i="1">
                        <a:solidFill>
                          <a:srgbClr val="FF0000"/>
                        </a:solidFill>
                        <a:latin typeface="Cambria Math" panose="02040503050406030204" pitchFamily="18" charset="0"/>
                      </a:rPr>
                      <m:t>𝑮</m:t>
                    </m:r>
                    <m:r>
                      <a:rPr lang="en-US" sz="3200" b="1" i="1" smtClean="0">
                        <a:solidFill>
                          <a:srgbClr val="FF0000"/>
                        </a:solidFill>
                        <a:latin typeface="Cambria Math" panose="02040503050406030204" pitchFamily="18" charset="0"/>
                      </a:rPr>
                      <m:t>+</m:t>
                    </m:r>
                    <m:r>
                      <a:rPr lang="en-US" sz="3200" b="1" i="1" smtClean="0">
                        <a:solidFill>
                          <a:srgbClr val="FF0000"/>
                        </a:solidFill>
                        <a:latin typeface="Cambria Math" panose="02040503050406030204" pitchFamily="18" charset="0"/>
                      </a:rPr>
                      <m:t>𝑬</m:t>
                    </m:r>
                    <m:r>
                      <a:rPr lang="ar-IQ" sz="3200" b="1" i="1" smtClean="0">
                        <a:solidFill>
                          <a:srgbClr val="FF0000"/>
                        </a:solidFill>
                        <a:latin typeface="Cambria Math" panose="02040503050406030204" pitchFamily="18" charset="0"/>
                      </a:rPr>
                      <m:t>                                                                         </m:t>
                    </m:r>
                  </m:oMath>
                </a14:m>
                <a:endParaRPr lang="en-US" sz="3200" b="1" dirty="0">
                  <a:solidFill>
                    <a:srgbClr val="FF0000"/>
                  </a:solidFill>
                </a:endParaRPr>
              </a:p>
              <a:p>
                <a:pPr marL="0" indent="0" rtl="0">
                  <a:buNone/>
                </a:pPr>
                <a14:m>
                  <m:oMath xmlns:m="http://schemas.openxmlformats.org/officeDocument/2006/math">
                    <m:r>
                      <a:rPr lang="en-US" i="1" smtClean="0">
                        <a:latin typeface="Cambria Math" panose="02040503050406030204" pitchFamily="18" charset="0"/>
                      </a:rPr>
                      <m:t>𝜇</m:t>
                    </m:r>
                  </m:oMath>
                </a14:m>
                <a:r>
                  <a:rPr lang="en-US" dirty="0" smtClean="0"/>
                  <a:t>  = Mean of population </a:t>
                </a:r>
                <a:r>
                  <a:rPr lang="ar-IQ" dirty="0" smtClean="0"/>
                  <a:t>                                          </a:t>
                </a:r>
                <a:endParaRPr lang="en-US" dirty="0" smtClean="0"/>
              </a:p>
              <a:p>
                <a:pPr marL="0" indent="0" rtl="0">
                  <a:buNone/>
                </a:pPr>
                <a:r>
                  <a:rPr lang="en-US" dirty="0" smtClean="0"/>
                  <a:t>G  </a:t>
                </a:r>
                <a:r>
                  <a:rPr lang="en-US" dirty="0"/>
                  <a:t>= Genotypic </a:t>
                </a:r>
                <a:r>
                  <a:rPr lang="en-US" dirty="0" smtClean="0"/>
                  <a:t>Effect</a:t>
                </a:r>
                <a:r>
                  <a:rPr lang="ar-IQ" dirty="0" smtClean="0"/>
                  <a:t>                                                </a:t>
                </a:r>
                <a:endParaRPr lang="en-US" dirty="0"/>
              </a:p>
              <a:p>
                <a:pPr marL="0" indent="0" rtl="0">
                  <a:buNone/>
                </a:pPr>
                <a:r>
                  <a:rPr lang="en-US" dirty="0"/>
                  <a:t>E = Environmental </a:t>
                </a:r>
                <a:r>
                  <a:rPr lang="en-US" dirty="0" smtClean="0"/>
                  <a:t>Effect</a:t>
                </a:r>
                <a:r>
                  <a:rPr lang="ar-IQ" dirty="0" smtClean="0"/>
                  <a:t>                                           </a:t>
                </a:r>
                <a:endParaRPr lang="en-US" dirty="0"/>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t="-2381" r="-1159"/>
                </a:stretch>
              </a:blipFill>
            </p:spPr>
            <p:txBody>
              <a:bodyPr/>
              <a:lstStyle/>
              <a:p>
                <a:r>
                  <a:rPr lang="ar-IQ">
                    <a:noFill/>
                  </a:rPr>
                  <a:t> </a:t>
                </a:r>
              </a:p>
            </p:txBody>
          </p:sp>
        </mc:Fallback>
      </mc:AlternateContent>
    </p:spTree>
    <p:extLst>
      <p:ext uri="{BB962C8B-B14F-4D97-AF65-F5344CB8AC3E}">
        <p14:creationId xmlns:p14="http://schemas.microsoft.com/office/powerpoint/2010/main" val="310730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855785"/>
            <a:ext cx="9144000" cy="1371600"/>
          </a:xfrm>
        </p:spPr>
        <p:txBody>
          <a:bodyPr>
            <a:normAutofit/>
          </a:bodyPr>
          <a:lstStyle/>
          <a:p>
            <a:r>
              <a:rPr lang="ar-IQ" sz="3100" b="1" dirty="0">
                <a:solidFill>
                  <a:srgbClr val="FF0000"/>
                </a:solidFill>
              </a:rPr>
              <a:t>التباين المظهري </a:t>
            </a:r>
            <a:r>
              <a:rPr lang="en-US" sz="3100" b="1" dirty="0">
                <a:solidFill>
                  <a:srgbClr val="FF0000"/>
                </a:solidFill>
              </a:rPr>
              <a:t>Phenotypic Variation</a:t>
            </a:r>
            <a:r>
              <a:rPr lang="en-US" dirty="0"/>
              <a:t/>
            </a:r>
            <a:br>
              <a:rPr lang="en-US" dirty="0"/>
            </a:br>
            <a:endParaRPr lang="ar-IQ" dirty="0"/>
          </a:p>
        </p:txBody>
      </p:sp>
      <p:sp>
        <p:nvSpPr>
          <p:cNvPr id="3" name="عنوان فرعي 2"/>
          <p:cNvSpPr>
            <a:spLocks noGrp="1"/>
          </p:cNvSpPr>
          <p:nvPr>
            <p:ph type="subTitle" idx="1"/>
          </p:nvPr>
        </p:nvSpPr>
        <p:spPr>
          <a:xfrm>
            <a:off x="1524000" y="2227385"/>
            <a:ext cx="9144000" cy="3575538"/>
          </a:xfrm>
        </p:spPr>
        <p:txBody>
          <a:bodyPr>
            <a:normAutofit fontScale="92500"/>
          </a:bodyPr>
          <a:lstStyle/>
          <a:p>
            <a:pPr algn="r"/>
            <a:r>
              <a:rPr lang="ar-IQ" b="1" dirty="0"/>
              <a:t>يتحكم </a:t>
            </a:r>
            <a:r>
              <a:rPr lang="ar-IQ" b="1" dirty="0">
                <a:solidFill>
                  <a:srgbClr val="FF0000"/>
                </a:solidFill>
              </a:rPr>
              <a:t>في الصفات الكمية </a:t>
            </a:r>
            <a:r>
              <a:rPr lang="ar-IQ" b="1" dirty="0"/>
              <a:t>في الطيور الداجنة عشرات و بل مئات الجينات و ان التعبير المباشر لتلك الجينات و اكتشاف أسلوب التوريث يكون امرا صعب و لذلك تحتاج منهج جديد للعمل بها و هو تحليل التباين و تقسيمه الى مكون يورث و آخر لا يورث.</a:t>
            </a:r>
            <a:endParaRPr lang="en-US" b="1" dirty="0"/>
          </a:p>
          <a:p>
            <a:pPr algn="r"/>
            <a:r>
              <a:rPr lang="ar-IQ" b="1" dirty="0"/>
              <a:t>يعبر التباين بالمفهوم العام عن كيفية توزيع الأفراد حول المتوسط العام لقطيع من الطيور الداجنة</a:t>
            </a:r>
            <a:r>
              <a:rPr lang="ar-IQ" dirty="0"/>
              <a:t>. </a:t>
            </a:r>
            <a:endParaRPr lang="ar-IQ" dirty="0" smtClean="0"/>
          </a:p>
          <a:p>
            <a:pPr algn="r"/>
            <a:r>
              <a:rPr lang="ar-IQ" b="1" dirty="0"/>
              <a:t>التباين المظهري يرمز له </a:t>
            </a:r>
            <a:r>
              <a:rPr lang="en-US" b="1" dirty="0"/>
              <a:t>VP</a:t>
            </a:r>
            <a:r>
              <a:rPr lang="ar-IQ" b="1" dirty="0"/>
              <a:t> و </a:t>
            </a:r>
            <a:r>
              <a:rPr lang="ar-IQ" b="1" dirty="0" smtClean="0"/>
              <a:t>تقسم مكونات التباين المظهري الى ثلاث </a:t>
            </a:r>
            <a:r>
              <a:rPr lang="ar-IQ" b="1" dirty="0"/>
              <a:t>مكونات و هي:</a:t>
            </a:r>
            <a:endParaRPr lang="en-US" b="1" dirty="0"/>
          </a:p>
          <a:p>
            <a:pPr algn="r"/>
            <a:r>
              <a:rPr lang="ar-IQ" b="1" dirty="0" smtClean="0"/>
              <a:t>1-التباين </a:t>
            </a:r>
            <a:r>
              <a:rPr lang="ar-IQ" b="1" dirty="0"/>
              <a:t>الوراثي </a:t>
            </a:r>
            <a:r>
              <a:rPr lang="en-US" b="1" dirty="0"/>
              <a:t>Genetic Variation (VG) </a:t>
            </a:r>
            <a:r>
              <a:rPr lang="ar-IQ" b="1" dirty="0" smtClean="0"/>
              <a:t> أو </a:t>
            </a:r>
            <a:r>
              <a:rPr lang="el-GR" b="1" dirty="0" smtClean="0"/>
              <a:t>(σ2</a:t>
            </a:r>
            <a:r>
              <a:rPr lang="en-US" b="1" dirty="0" smtClean="0"/>
              <a:t>G)</a:t>
            </a:r>
            <a:endParaRPr lang="en-US" b="1" dirty="0"/>
          </a:p>
          <a:p>
            <a:pPr algn="r"/>
            <a:r>
              <a:rPr lang="ar-IQ" b="1" dirty="0"/>
              <a:t>2-التباين البيئي</a:t>
            </a:r>
            <a:r>
              <a:rPr lang="en-US" b="1" dirty="0"/>
              <a:t>Environmental  Variation (VE</a:t>
            </a:r>
            <a:r>
              <a:rPr lang="en-US" b="1" dirty="0" smtClean="0"/>
              <a:t>)</a:t>
            </a:r>
            <a:r>
              <a:rPr lang="ar-IQ" b="1" dirty="0" smtClean="0"/>
              <a:t> </a:t>
            </a:r>
            <a:r>
              <a:rPr lang="el-GR" b="1" dirty="0"/>
              <a:t>(</a:t>
            </a:r>
            <a:r>
              <a:rPr lang="el-GR" b="1" dirty="0" smtClean="0"/>
              <a:t>σ2</a:t>
            </a:r>
            <a:r>
              <a:rPr lang="en-US" b="1" dirty="0" smtClean="0"/>
              <a:t>E)</a:t>
            </a:r>
            <a:endParaRPr lang="en-US" b="1" dirty="0"/>
          </a:p>
          <a:p>
            <a:pPr algn="r"/>
            <a:r>
              <a:rPr lang="ar-IQ" b="1" dirty="0"/>
              <a:t>3-التباين الخاص بالتفاعل الوراثي-البيئي</a:t>
            </a:r>
            <a:r>
              <a:rPr lang="en-US" b="1" dirty="0"/>
              <a:t>Genetic-Environmental  Interaction Variation(VGE)</a:t>
            </a:r>
            <a:r>
              <a:rPr lang="en-US" dirty="0"/>
              <a:t> </a:t>
            </a:r>
            <a:r>
              <a:rPr lang="ar-IQ" dirty="0" smtClean="0"/>
              <a:t>  أو </a:t>
            </a:r>
            <a:r>
              <a:rPr lang="el-GR" b="1" dirty="0" smtClean="0"/>
              <a:t>(σ2</a:t>
            </a:r>
            <a:r>
              <a:rPr lang="en-US" b="1" dirty="0" smtClean="0"/>
              <a:t>GE)</a:t>
            </a:r>
            <a:endParaRPr lang="en-US" dirty="0"/>
          </a:p>
          <a:p>
            <a:pPr algn="r"/>
            <a:endParaRPr lang="ar-IQ" dirty="0"/>
          </a:p>
        </p:txBody>
      </p:sp>
    </p:spTree>
    <p:extLst>
      <p:ext uri="{BB962C8B-B14F-4D97-AF65-F5344CB8AC3E}">
        <p14:creationId xmlns:p14="http://schemas.microsoft.com/office/powerpoint/2010/main" val="1571579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  هناك </a:t>
            </a:r>
            <a:r>
              <a:rPr lang="ar-IQ" dirty="0"/>
              <a:t>جزء من التباين الوراثي الذي ينتقل من الآباء لكنه نتاج التفاعل بين الأليلات ضمن الموقع الجيني الواحد(التباين الوراثي السيادي)والجزء الآخر هو التباين الوراثي التفوقي الذي هو نتاج التفاعل بين الأليلات الموجودة على مواقع جينية </a:t>
            </a:r>
            <a:r>
              <a:rPr lang="ar-IQ" dirty="0" smtClean="0"/>
              <a:t>مختلفة و لا يمكن </a:t>
            </a:r>
            <a:r>
              <a:rPr lang="ar-IQ" dirty="0"/>
              <a:t>اهمال هذا الجزء من التباين الوراثي لأنه يعود للظهور من جديد عند الاتحاد العشوائي للكميتات ولذا يطلق عليه </a:t>
            </a:r>
            <a:r>
              <a:rPr lang="en-US" dirty="0"/>
              <a:t>Mass effect</a:t>
            </a:r>
            <a:r>
              <a:rPr lang="ar-IQ" dirty="0"/>
              <a:t>(</a:t>
            </a:r>
            <a:r>
              <a:rPr lang="en-US" dirty="0"/>
              <a:t>MS</a:t>
            </a:r>
            <a:r>
              <a:rPr lang="ar-IQ" dirty="0"/>
              <a:t>)ولذلك تحسب القيمة التربوية للنسل كالتالي:</a:t>
            </a:r>
            <a:endParaRPr lang="en-US" dirty="0"/>
          </a:p>
          <a:p>
            <a:pPr marL="0" indent="0">
              <a:buNone/>
            </a:pPr>
            <a:endParaRPr lang="en-US" dirty="0"/>
          </a:p>
          <a:p>
            <a:pPr marL="0" indent="0" rtl="0">
              <a:buNone/>
            </a:pPr>
            <a:r>
              <a:rPr lang="en-US" b="1" dirty="0">
                <a:solidFill>
                  <a:srgbClr val="FF0000"/>
                </a:solidFill>
              </a:rPr>
              <a:t>A = 0.5 BV Sires + 0.5 BV Dams +</a:t>
            </a:r>
            <a:r>
              <a:rPr lang="en-US" b="1" dirty="0" smtClean="0">
                <a:solidFill>
                  <a:srgbClr val="FF0000"/>
                </a:solidFill>
              </a:rPr>
              <a:t>MS </a:t>
            </a:r>
            <a:r>
              <a:rPr lang="ar-IQ" b="1" dirty="0" smtClean="0">
                <a:solidFill>
                  <a:srgbClr val="FF0000"/>
                </a:solidFill>
              </a:rPr>
              <a:t>                 </a:t>
            </a:r>
            <a:endParaRPr lang="en-US" b="1" dirty="0">
              <a:solidFill>
                <a:srgbClr val="FF0000"/>
              </a:solidFill>
            </a:endParaRPr>
          </a:p>
          <a:p>
            <a:endParaRPr lang="ar-IQ" dirty="0"/>
          </a:p>
        </p:txBody>
      </p:sp>
    </p:spTree>
    <p:extLst>
      <p:ext uri="{BB962C8B-B14F-4D97-AF65-F5344CB8AC3E}">
        <p14:creationId xmlns:p14="http://schemas.microsoft.com/office/powerpoint/2010/main" val="1722502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sz="2800" b="1" dirty="0" smtClean="0">
                <a:solidFill>
                  <a:srgbClr val="FF0000"/>
                </a:solidFill>
              </a:rPr>
              <a:t>القيم </a:t>
            </a:r>
            <a:r>
              <a:rPr lang="ar-IQ" sz="2800" b="1" dirty="0">
                <a:solidFill>
                  <a:srgbClr val="FF0000"/>
                </a:solidFill>
              </a:rPr>
              <a:t>التربوية </a:t>
            </a:r>
            <a:r>
              <a:rPr lang="en-US" sz="2800" b="1" dirty="0">
                <a:solidFill>
                  <a:srgbClr val="FF0000"/>
                </a:solidFill>
              </a:rPr>
              <a:t>Breeding Values</a:t>
            </a:r>
            <a:endParaRPr lang="ar-IQ" sz="2800" b="1" dirty="0">
              <a:solidFill>
                <a:srgbClr val="FF0000"/>
              </a:solidFill>
            </a:endParaRPr>
          </a:p>
        </p:txBody>
      </p:sp>
      <p:sp>
        <p:nvSpPr>
          <p:cNvPr id="3" name="عنصر نائب للمحتوى 2"/>
          <p:cNvSpPr>
            <a:spLocks noGrp="1"/>
          </p:cNvSpPr>
          <p:nvPr>
            <p:ph idx="1"/>
          </p:nvPr>
        </p:nvSpPr>
        <p:spPr/>
        <p:txBody>
          <a:bodyPr/>
          <a:lstStyle/>
          <a:p>
            <a:r>
              <a:rPr lang="ar-IQ" dirty="0"/>
              <a:t>تعبر القيم التربوية عن التباين التجمعي الذي تقدمه الآباء للنسل الناتج</a:t>
            </a:r>
            <a:r>
              <a:rPr lang="ar-IQ" dirty="0" smtClean="0"/>
              <a:t>. لكل </a:t>
            </a:r>
            <a:r>
              <a:rPr lang="ar-IQ" dirty="0"/>
              <a:t>موقع جيني هناك صورتان اليليتان قد تكون سائدة او متنحية .تنتقل من الأب أو من الأم صورة أليلية واحدة الى النسل الناتج و يحصل هذا اذا كان الجين الموجود في الموقع الكروموسومي ذو تأثير سائد تماما.</a:t>
            </a:r>
            <a:endParaRPr lang="en-US" dirty="0"/>
          </a:p>
          <a:p>
            <a:r>
              <a:rPr lang="ar-IQ" dirty="0" err="1"/>
              <a:t>فأذا</a:t>
            </a:r>
            <a:r>
              <a:rPr lang="ar-IQ" dirty="0"/>
              <a:t> اعتبرنا أن صفة وزن الجسم تتأثر بالجينات الواقعة على </a:t>
            </a:r>
            <a:r>
              <a:rPr lang="ar-IQ" dirty="0">
                <a:solidFill>
                  <a:srgbClr val="FF0000"/>
                </a:solidFill>
              </a:rPr>
              <a:t>الموقع الجيني </a:t>
            </a:r>
            <a:r>
              <a:rPr lang="en-US" dirty="0">
                <a:solidFill>
                  <a:srgbClr val="FF0000"/>
                </a:solidFill>
              </a:rPr>
              <a:t>B</a:t>
            </a:r>
            <a:r>
              <a:rPr lang="ar-IQ" dirty="0">
                <a:solidFill>
                  <a:srgbClr val="FF0000"/>
                </a:solidFill>
              </a:rPr>
              <a:t> </a:t>
            </a:r>
            <a:r>
              <a:rPr lang="ar-IQ" dirty="0"/>
              <a:t>و التي تسلك سلوكا سائد تماما و هناك أليل متنحي </a:t>
            </a:r>
            <a:r>
              <a:rPr lang="en-US" dirty="0"/>
              <a:t>b</a:t>
            </a:r>
            <a:r>
              <a:rPr lang="ar-IQ" dirty="0"/>
              <a:t> لنفس الجين الذي لا ينتج تعبيره المظهري الا في الحالة المتنحية. </a:t>
            </a:r>
            <a:endParaRPr lang="en-US" dirty="0"/>
          </a:p>
          <a:p>
            <a:r>
              <a:rPr lang="ar-IQ" dirty="0"/>
              <a:t>مساهمة الأليل </a:t>
            </a:r>
            <a:r>
              <a:rPr lang="en-US" dirty="0"/>
              <a:t>B</a:t>
            </a:r>
            <a:r>
              <a:rPr lang="ar-IQ" dirty="0"/>
              <a:t> = </a:t>
            </a:r>
            <a:r>
              <a:rPr lang="en-US" dirty="0"/>
              <a:t>+10</a:t>
            </a:r>
            <a:r>
              <a:rPr lang="ar-IQ" dirty="0"/>
              <a:t> على مظهر الصفة</a:t>
            </a:r>
            <a:endParaRPr lang="en-US" dirty="0"/>
          </a:p>
          <a:p>
            <a:r>
              <a:rPr lang="ar-IQ" dirty="0"/>
              <a:t>مساهمة الأليل </a:t>
            </a:r>
            <a:r>
              <a:rPr lang="en-US" dirty="0"/>
              <a:t>b</a:t>
            </a:r>
            <a:r>
              <a:rPr lang="ar-IQ" dirty="0"/>
              <a:t> =</a:t>
            </a:r>
            <a:r>
              <a:rPr lang="en-US" dirty="0"/>
              <a:t>-10 </a:t>
            </a:r>
            <a:r>
              <a:rPr lang="ar-IQ" dirty="0"/>
              <a:t> على مظهر الصفة.</a:t>
            </a:r>
          </a:p>
        </p:txBody>
      </p:sp>
    </p:spTree>
    <p:extLst>
      <p:ext uri="{BB962C8B-B14F-4D97-AF65-F5344CB8AC3E}">
        <p14:creationId xmlns:p14="http://schemas.microsoft.com/office/powerpoint/2010/main" val="3616242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            يمكن </a:t>
            </a:r>
            <a:r>
              <a:rPr lang="ar-IQ" dirty="0"/>
              <a:t>حساب القيمة التربوية تبعا للتراكيب الوراثية </a:t>
            </a:r>
            <a:r>
              <a:rPr lang="ar-IQ" dirty="0" smtClean="0"/>
              <a:t>لأي صفة كالتالي</a:t>
            </a:r>
            <a:r>
              <a:rPr lang="ar-IQ" dirty="0"/>
              <a:t>:</a:t>
            </a:r>
            <a:endParaRPr lang="en-US" dirty="0"/>
          </a:p>
          <a:p>
            <a:pPr marL="0" indent="0" rtl="0">
              <a:buNone/>
            </a:pPr>
            <a:r>
              <a:rPr lang="en-US" dirty="0" smtClean="0"/>
              <a:t>Genotype                                          BV           </a:t>
            </a:r>
            <a:r>
              <a:rPr lang="ar-IQ" dirty="0" smtClean="0"/>
              <a:t>      </a:t>
            </a:r>
            <a:endParaRPr lang="en-US" dirty="0"/>
          </a:p>
          <a:p>
            <a:pPr marL="0" indent="0" rtl="0">
              <a:buNone/>
            </a:pPr>
            <a:r>
              <a:rPr lang="en-US" dirty="0" smtClean="0"/>
              <a:t>    </a:t>
            </a:r>
            <a:r>
              <a:rPr lang="en-US" dirty="0"/>
              <a:t>BB                                 +</a:t>
            </a:r>
            <a:r>
              <a:rPr lang="en-US" dirty="0" smtClean="0"/>
              <a:t>10+10=20</a:t>
            </a:r>
            <a:r>
              <a:rPr lang="ar-IQ" dirty="0" smtClean="0"/>
              <a:t>              </a:t>
            </a:r>
            <a:endParaRPr lang="en-US" dirty="0"/>
          </a:p>
          <a:p>
            <a:pPr marL="0" indent="0" rtl="0">
              <a:buNone/>
            </a:pPr>
            <a:r>
              <a:rPr lang="en-US" dirty="0"/>
              <a:t>     </a:t>
            </a:r>
            <a:r>
              <a:rPr lang="en-US" dirty="0" smtClean="0"/>
              <a:t>   Bb                                 </a:t>
            </a:r>
            <a:r>
              <a:rPr lang="en-US" dirty="0"/>
              <a:t>+10+(-10)=</a:t>
            </a:r>
            <a:r>
              <a:rPr lang="en-US" dirty="0" smtClean="0"/>
              <a:t>0</a:t>
            </a:r>
            <a:r>
              <a:rPr lang="ar-IQ" dirty="0" smtClean="0"/>
              <a:t>             </a:t>
            </a:r>
            <a:endParaRPr lang="en-US" dirty="0"/>
          </a:p>
          <a:p>
            <a:pPr marL="0" indent="0" rtl="0">
              <a:buNone/>
            </a:pPr>
            <a:r>
              <a:rPr lang="en-US" dirty="0" smtClean="0"/>
              <a:t>bb                                   </a:t>
            </a:r>
            <a:r>
              <a:rPr lang="en-US" dirty="0"/>
              <a:t>-10+(-10)=-</a:t>
            </a:r>
            <a:r>
              <a:rPr lang="en-US" dirty="0" smtClean="0"/>
              <a:t>20</a:t>
            </a:r>
            <a:r>
              <a:rPr lang="ar-IQ" dirty="0" smtClean="0"/>
              <a:t>          </a:t>
            </a:r>
            <a:endParaRPr lang="en-US" dirty="0"/>
          </a:p>
          <a:p>
            <a:endParaRPr lang="ar-IQ" dirty="0"/>
          </a:p>
        </p:txBody>
      </p:sp>
    </p:spTree>
    <p:extLst>
      <p:ext uri="{BB962C8B-B14F-4D97-AF65-F5344CB8AC3E}">
        <p14:creationId xmlns:p14="http://schemas.microsoft.com/office/powerpoint/2010/main" val="77155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          وفقا </a:t>
            </a:r>
            <a:r>
              <a:rPr lang="ar-IQ" dirty="0"/>
              <a:t>للمعادلة التالية:</a:t>
            </a:r>
            <a:endParaRPr lang="en-US" dirty="0"/>
          </a:p>
          <a:p>
            <a:pPr marL="0" indent="0">
              <a:buNone/>
            </a:pPr>
            <a:r>
              <a:rPr lang="ar-IQ" dirty="0"/>
              <a:t> </a:t>
            </a:r>
            <a:endParaRPr lang="en-US" dirty="0"/>
          </a:p>
          <a:p>
            <a:pPr marL="0" indent="0" rtl="0">
              <a:buNone/>
            </a:pPr>
            <a:endParaRPr lang="en-US" dirty="0"/>
          </a:p>
          <a:p>
            <a:pPr marL="0" indent="0" rtl="0">
              <a:buNone/>
            </a:pPr>
            <a:r>
              <a:rPr lang="en-US" dirty="0"/>
              <a:t>            </a:t>
            </a:r>
            <a:r>
              <a:rPr lang="en-US" dirty="0" smtClean="0"/>
              <a:t>   </a:t>
            </a:r>
            <a:r>
              <a:rPr lang="en-US" sz="4000" b="1" dirty="0">
                <a:solidFill>
                  <a:srgbClr val="FF0000"/>
                </a:solidFill>
              </a:rPr>
              <a:t>VP= </a:t>
            </a:r>
            <a:r>
              <a:rPr lang="en-US" sz="4000" b="1" dirty="0" smtClean="0">
                <a:solidFill>
                  <a:srgbClr val="FF0000"/>
                </a:solidFill>
              </a:rPr>
              <a:t>VG+VE+VGE</a:t>
            </a:r>
            <a:r>
              <a:rPr lang="ar-IQ" sz="4000" b="1" dirty="0" smtClean="0">
                <a:solidFill>
                  <a:srgbClr val="FF0000"/>
                </a:solidFill>
              </a:rPr>
              <a:t>                        </a:t>
            </a:r>
            <a:r>
              <a:rPr lang="ar-IQ" sz="3600" b="1" dirty="0" smtClean="0">
                <a:solidFill>
                  <a:srgbClr val="FF0000"/>
                </a:solidFill>
              </a:rPr>
              <a:t> </a:t>
            </a:r>
            <a:endParaRPr lang="en-US" sz="3600" b="1" dirty="0">
              <a:solidFill>
                <a:srgbClr val="FF0000"/>
              </a:solidFill>
            </a:endParaRPr>
          </a:p>
          <a:p>
            <a:pPr marL="0" indent="0">
              <a:buNone/>
            </a:pPr>
            <a:endParaRPr lang="ar-IQ" dirty="0"/>
          </a:p>
        </p:txBody>
      </p:sp>
    </p:spTree>
    <p:extLst>
      <p:ext uri="{BB962C8B-B14F-4D97-AF65-F5344CB8AC3E}">
        <p14:creationId xmlns:p14="http://schemas.microsoft.com/office/powerpoint/2010/main" val="4495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solidFill>
                  <a:srgbClr val="FF0000"/>
                </a:solidFill>
              </a:rPr>
              <a:t>             هل يعتبر التباين الوراثي جزء من التباين المظهري؟</a:t>
            </a:r>
            <a:endParaRPr lang="ar-IQ" sz="3200" b="1" dirty="0">
              <a:solidFill>
                <a:srgbClr val="FF0000"/>
              </a:solidFill>
            </a:endParaRPr>
          </a:p>
        </p:txBody>
      </p:sp>
      <p:sp>
        <p:nvSpPr>
          <p:cNvPr id="3" name="عنصر نائب للمحتوى 2"/>
          <p:cNvSpPr>
            <a:spLocks noGrp="1"/>
          </p:cNvSpPr>
          <p:nvPr>
            <p:ph idx="1"/>
          </p:nvPr>
        </p:nvSpPr>
        <p:spPr/>
        <p:txBody>
          <a:bodyPr/>
          <a:lstStyle/>
          <a:p>
            <a:endParaRPr lang="ar-IQ" dirty="0" smtClean="0"/>
          </a:p>
          <a:p>
            <a:endParaRPr lang="ar-IQ" dirty="0"/>
          </a:p>
          <a:p>
            <a:r>
              <a:rPr lang="ar-IQ" dirty="0" smtClean="0"/>
              <a:t>التباين الوراثي لأي صفة هو الجزء من التباين المظهري الذي يرجع الى الاختلافات في التركيب الوراثي للأفراد.</a:t>
            </a:r>
          </a:p>
          <a:p>
            <a:r>
              <a:rPr lang="ar-IQ" dirty="0" smtClean="0"/>
              <a:t>التباين البيئي للصفة هو الجزء من التباين المظهري الذي تسببه الاختلافات البيئية التي تتعرض لها الأفراد على مدار حياتها   </a:t>
            </a:r>
            <a:endParaRPr lang="ar-IQ" dirty="0"/>
          </a:p>
        </p:txBody>
      </p:sp>
    </p:spTree>
    <p:extLst>
      <p:ext uri="{BB962C8B-B14F-4D97-AF65-F5344CB8AC3E}">
        <p14:creationId xmlns:p14="http://schemas.microsoft.com/office/powerpoint/2010/main" val="276041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sz="3200" b="1" dirty="0" smtClean="0">
                <a:solidFill>
                  <a:srgbClr val="FF0000"/>
                </a:solidFill>
              </a:rPr>
              <a:t>منحنى التوزيع الطبيعي للتباين المظهري</a:t>
            </a:r>
            <a:endParaRPr lang="ar-IQ" sz="3200" b="1" dirty="0">
              <a:solidFill>
                <a:srgbClr val="FF0000"/>
              </a:solidFill>
            </a:endParaRPr>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7598" y="2565840"/>
            <a:ext cx="7316803" cy="2870907"/>
          </a:xfrm>
          <a:prstGeom prst="rect">
            <a:avLst/>
          </a:prstGeom>
          <a:noFill/>
          <a:ln>
            <a:noFill/>
          </a:ln>
        </p:spPr>
      </p:pic>
    </p:spTree>
    <p:extLst>
      <p:ext uri="{BB962C8B-B14F-4D97-AF65-F5344CB8AC3E}">
        <p14:creationId xmlns:p14="http://schemas.microsoft.com/office/powerpoint/2010/main" val="231593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solidFill>
                  <a:srgbClr val="FF0000"/>
                </a:solidFill>
              </a:rPr>
              <a:t>منحنى التوزيع الطبيعي</a:t>
            </a:r>
            <a:endParaRPr lang="ar-IQ" dirty="0">
              <a:solidFill>
                <a:srgbClr val="FF0000"/>
              </a:solidFill>
            </a:endParaRPr>
          </a:p>
        </p:txBody>
      </p:sp>
      <p:sp>
        <p:nvSpPr>
          <p:cNvPr id="3" name="عنصر نائب للمحتوى 2"/>
          <p:cNvSpPr>
            <a:spLocks noGrp="1"/>
          </p:cNvSpPr>
          <p:nvPr>
            <p:ph idx="1"/>
          </p:nvPr>
        </p:nvSpPr>
        <p:spPr/>
        <p:txBody>
          <a:bodyPr/>
          <a:lstStyle/>
          <a:p>
            <a:r>
              <a:rPr lang="ar-IQ" b="1" dirty="0" smtClean="0"/>
              <a:t>عند </a:t>
            </a:r>
            <a:r>
              <a:rPr lang="ar-IQ" b="1" dirty="0"/>
              <a:t>توزيع التباين المظهري للعشيرة أو القطيع تحت </a:t>
            </a:r>
            <a:r>
              <a:rPr lang="ar-IQ" b="1" dirty="0" smtClean="0"/>
              <a:t>الانتخاب </a:t>
            </a:r>
            <a:r>
              <a:rPr lang="ar-IQ" b="1" dirty="0"/>
              <a:t>فأن </a:t>
            </a:r>
            <a:r>
              <a:rPr lang="ar-IQ" b="1" dirty="0" smtClean="0"/>
              <a:t>الانحراف </a:t>
            </a:r>
            <a:r>
              <a:rPr lang="ar-IQ" b="1" dirty="0"/>
              <a:t>المعياري يمكن أن يلاحظ على منحنى التوزيع الطبيعي كالتالي:</a:t>
            </a:r>
            <a:endParaRPr lang="en-US" b="1" dirty="0"/>
          </a:p>
          <a:p>
            <a:r>
              <a:rPr lang="ar-IQ" b="1" dirty="0"/>
              <a:t>1-</a:t>
            </a:r>
            <a:r>
              <a:rPr lang="en-US" b="1" dirty="0"/>
              <a:t>68%</a:t>
            </a:r>
            <a:r>
              <a:rPr lang="ar-IQ" b="1" dirty="0"/>
              <a:t> من الأفراد سوف تقع ضمن </a:t>
            </a:r>
            <a:r>
              <a:rPr lang="en-US" b="1" dirty="0"/>
              <a:t>-+1</a:t>
            </a:r>
            <a:r>
              <a:rPr lang="ar-IQ" b="1" dirty="0"/>
              <a:t> من </a:t>
            </a:r>
            <a:r>
              <a:rPr lang="ar-IQ" b="1" dirty="0" smtClean="0"/>
              <a:t>الانحراف </a:t>
            </a:r>
            <a:r>
              <a:rPr lang="ar-IQ" b="1" dirty="0"/>
              <a:t>المعياري.</a:t>
            </a:r>
            <a:endParaRPr lang="en-US" b="1" dirty="0"/>
          </a:p>
          <a:p>
            <a:r>
              <a:rPr lang="ar-IQ" b="1" dirty="0"/>
              <a:t>2-أما اذا  كانت قيمة </a:t>
            </a:r>
            <a:r>
              <a:rPr lang="ar-IQ" b="1" dirty="0" smtClean="0"/>
              <a:t>الانحراف </a:t>
            </a:r>
            <a:r>
              <a:rPr lang="ar-IQ" b="1" dirty="0"/>
              <a:t>المعياري </a:t>
            </a:r>
            <a:r>
              <a:rPr lang="en-US" b="1" dirty="0"/>
              <a:t>95%</a:t>
            </a:r>
            <a:r>
              <a:rPr lang="ar-IQ" b="1" dirty="0"/>
              <a:t> فأن هناك من الأفراد بالعشيرة تقع ضمن ضعف </a:t>
            </a:r>
            <a:r>
              <a:rPr lang="en-US" b="1" dirty="0"/>
              <a:t>2</a:t>
            </a:r>
            <a:r>
              <a:rPr lang="ar-IQ" b="1" dirty="0"/>
              <a:t> من الانحراف المعياري .</a:t>
            </a:r>
            <a:endParaRPr lang="en-US" b="1" dirty="0"/>
          </a:p>
          <a:p>
            <a:r>
              <a:rPr lang="ar-IQ" b="1" dirty="0"/>
              <a:t>3-اذا كانت قيمة الانحراف المعياري </a:t>
            </a:r>
            <a:r>
              <a:rPr lang="en-US" b="1" dirty="0"/>
              <a:t>99.7%</a:t>
            </a:r>
            <a:r>
              <a:rPr lang="ar-IQ" b="1" dirty="0"/>
              <a:t> والتي تعني أن هناك نسبة من الافراد </a:t>
            </a:r>
            <a:r>
              <a:rPr lang="ar-IQ" b="1" dirty="0" smtClean="0"/>
              <a:t>تعتبر </a:t>
            </a:r>
            <a:r>
              <a:rPr lang="ar-IQ" b="1" dirty="0"/>
              <a:t>غير متفوقة ولا يمكن </a:t>
            </a:r>
            <a:r>
              <a:rPr lang="ar-IQ" b="1" dirty="0" smtClean="0"/>
              <a:t>الاعتماد </a:t>
            </a:r>
            <a:r>
              <a:rPr lang="ar-IQ" b="1" dirty="0"/>
              <a:t>عليها في </a:t>
            </a:r>
            <a:r>
              <a:rPr lang="ar-IQ" b="1" dirty="0" smtClean="0"/>
              <a:t>الانتخاب </a:t>
            </a:r>
            <a:r>
              <a:rPr lang="ar-IQ" b="1" dirty="0"/>
              <a:t>لأن قيمها المظهرية </a:t>
            </a:r>
            <a:r>
              <a:rPr lang="en-US" b="1" dirty="0"/>
              <a:t>-+3</a:t>
            </a:r>
            <a:r>
              <a:rPr lang="ar-IQ" b="1" dirty="0"/>
              <a:t> عن </a:t>
            </a:r>
            <a:r>
              <a:rPr lang="ar-IQ" b="1" dirty="0" smtClean="0"/>
              <a:t>الانحراف </a:t>
            </a:r>
            <a:r>
              <a:rPr lang="ar-IQ" b="1" dirty="0"/>
              <a:t>المعياري</a:t>
            </a:r>
            <a:r>
              <a:rPr lang="ar-IQ" b="1" dirty="0" smtClean="0"/>
              <a:t>. وهذا </a:t>
            </a:r>
            <a:r>
              <a:rPr lang="ar-IQ" b="1" dirty="0"/>
              <a:t>يعني أننا عند </a:t>
            </a:r>
            <a:r>
              <a:rPr lang="ar-IQ" b="1" dirty="0" smtClean="0"/>
              <a:t>الانتخاب </a:t>
            </a:r>
            <a:r>
              <a:rPr lang="ar-IQ" b="1" dirty="0"/>
              <a:t>يجب أن نركز على الأفراد المنتخبة بشدة انتخاب معينة حسب الأفراد ذكور و اناث.</a:t>
            </a:r>
          </a:p>
        </p:txBody>
      </p:sp>
    </p:spTree>
    <p:extLst>
      <p:ext uri="{BB962C8B-B14F-4D97-AF65-F5344CB8AC3E}">
        <p14:creationId xmlns:p14="http://schemas.microsoft.com/office/powerpoint/2010/main" val="107613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t> </a:t>
            </a:r>
            <a:r>
              <a:rPr lang="ar-IQ" sz="3600" b="1" dirty="0" smtClean="0">
                <a:solidFill>
                  <a:srgbClr val="FF0000"/>
                </a:solidFill>
              </a:rPr>
              <a:t>أسباب التباين المظهري</a:t>
            </a:r>
            <a:endParaRPr lang="ar-IQ" sz="3600"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r>
              <a:rPr lang="ar-IQ" dirty="0"/>
              <a:t>أن التباين المظهري بين الأفراد في عشيرة من </a:t>
            </a:r>
            <a:r>
              <a:rPr lang="ar-IQ" dirty="0" smtClean="0"/>
              <a:t>العشائر في الطيور الداجنة</a:t>
            </a:r>
            <a:endParaRPr lang="ar-IQ" dirty="0"/>
          </a:p>
          <a:p>
            <a:r>
              <a:rPr lang="ar-IQ" dirty="0"/>
              <a:t>يرجع إلى الأسباب الآتية :</a:t>
            </a:r>
          </a:p>
          <a:p>
            <a:r>
              <a:rPr lang="ar-IQ" dirty="0"/>
              <a:t>١</a:t>
            </a:r>
            <a:r>
              <a:rPr lang="ar-IQ" dirty="0">
                <a:solidFill>
                  <a:srgbClr val="FF0000"/>
                </a:solidFill>
              </a:rPr>
              <a:t>- الاختلافات في التراكيب الوراثية </a:t>
            </a:r>
            <a:r>
              <a:rPr lang="ar-IQ" dirty="0" smtClean="0"/>
              <a:t>وهذه </a:t>
            </a:r>
            <a:r>
              <a:rPr lang="ar-IQ" dirty="0"/>
              <a:t>الاختلافات ترجع إلى :</a:t>
            </a:r>
          </a:p>
          <a:p>
            <a:r>
              <a:rPr lang="ar-IQ" dirty="0"/>
              <a:t>أ ) الاختلافات في التراكيب الوراثية لآباء هذه الأفراد.</a:t>
            </a:r>
          </a:p>
          <a:p>
            <a:r>
              <a:rPr lang="ar-IQ" dirty="0"/>
              <a:t>ب) الصدفة التي تحدث نتيجة للتوزيع العشوائي </a:t>
            </a:r>
            <a:r>
              <a:rPr lang="ar-IQ" dirty="0" smtClean="0"/>
              <a:t>للكميتات عند </a:t>
            </a:r>
            <a:r>
              <a:rPr lang="ar-IQ" dirty="0"/>
              <a:t>تكوينها.</a:t>
            </a:r>
          </a:p>
          <a:p>
            <a:r>
              <a:rPr lang="ar-IQ" dirty="0"/>
              <a:t>ج) المصادفة عند حدوث إخصاب بويضة الأم بالحيوان المنوي الذي يرد من الأب.</a:t>
            </a:r>
          </a:p>
          <a:p>
            <a:r>
              <a:rPr lang="ar-IQ" dirty="0"/>
              <a:t>د) الطفرات وبعض حالات الشذوذ الكروموسومي.</a:t>
            </a:r>
          </a:p>
          <a:p>
            <a:r>
              <a:rPr lang="ar-IQ" dirty="0" smtClean="0"/>
              <a:t>تؤدي </a:t>
            </a:r>
            <a:r>
              <a:rPr lang="ar-IQ" dirty="0"/>
              <a:t>الاختلافات في التراكيب الوراثية بين الأفراد إلى ظهور أنماط مختلفة</a:t>
            </a:r>
          </a:p>
          <a:p>
            <a:r>
              <a:rPr lang="ar-IQ" dirty="0"/>
              <a:t>من تعبيرات الجين وأهم هذه الأنماط هي التأثير التجمعي (أو المضيف) والتأثير </a:t>
            </a:r>
            <a:r>
              <a:rPr lang="ar-IQ" dirty="0" smtClean="0"/>
              <a:t>السيادي</a:t>
            </a:r>
            <a:endParaRPr lang="ar-IQ" dirty="0"/>
          </a:p>
        </p:txBody>
      </p:sp>
    </p:spTree>
    <p:extLst>
      <p:ext uri="{BB962C8B-B14F-4D97-AF65-F5344CB8AC3E}">
        <p14:creationId xmlns:p14="http://schemas.microsoft.com/office/powerpoint/2010/main" val="285101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a:t>والتأثير </a:t>
            </a:r>
            <a:r>
              <a:rPr lang="ar-IQ" dirty="0" smtClean="0"/>
              <a:t>التفوقي</a:t>
            </a:r>
            <a:r>
              <a:rPr lang="ar-IQ" dirty="0"/>
              <a:t>.</a:t>
            </a:r>
          </a:p>
          <a:p>
            <a:r>
              <a:rPr lang="ar-IQ" dirty="0"/>
              <a:t>٢- </a:t>
            </a:r>
            <a:r>
              <a:rPr lang="ar-IQ" dirty="0">
                <a:solidFill>
                  <a:srgbClr val="FF0000"/>
                </a:solidFill>
              </a:rPr>
              <a:t>الاختلافات في البيئة</a:t>
            </a:r>
            <a:r>
              <a:rPr lang="ar-IQ" dirty="0"/>
              <a:t> التي تتعرض لها </a:t>
            </a:r>
            <a:r>
              <a:rPr lang="ar-IQ" dirty="0" smtClean="0"/>
              <a:t>الطيور على </a:t>
            </a:r>
            <a:r>
              <a:rPr lang="ar-IQ" dirty="0"/>
              <a:t>مدار حياتها منذ</a:t>
            </a:r>
          </a:p>
          <a:p>
            <a:pPr marL="0" indent="0">
              <a:buNone/>
            </a:pPr>
            <a:r>
              <a:rPr lang="ar-IQ" dirty="0" smtClean="0"/>
              <a:t>  حدوث </a:t>
            </a:r>
            <a:r>
              <a:rPr lang="ar-IQ" dirty="0"/>
              <a:t>الإخصاب </a:t>
            </a:r>
            <a:r>
              <a:rPr lang="ar-IQ" dirty="0" smtClean="0"/>
              <a:t>ومن </a:t>
            </a:r>
            <a:r>
              <a:rPr lang="ar-IQ" dirty="0"/>
              <a:t>أمثلة هذه الاختلافات :</a:t>
            </a:r>
          </a:p>
          <a:p>
            <a:r>
              <a:rPr lang="ar-IQ" dirty="0"/>
              <a:t>أ ) الاختلافات في بيئة الأم </a:t>
            </a:r>
            <a:r>
              <a:rPr lang="ar-IQ" dirty="0" smtClean="0"/>
              <a:t>الخارجية </a:t>
            </a:r>
            <a:r>
              <a:rPr lang="ar-IQ" dirty="0"/>
              <a:t>وتشمل الاختلافات في جميع</a:t>
            </a:r>
          </a:p>
          <a:p>
            <a:r>
              <a:rPr lang="ar-IQ" dirty="0" smtClean="0"/>
              <a:t>الظروف </a:t>
            </a:r>
            <a:r>
              <a:rPr lang="ar-IQ" dirty="0"/>
              <a:t>غير الوراثية المرتبطة </a:t>
            </a:r>
            <a:r>
              <a:rPr lang="ar-IQ" dirty="0" smtClean="0"/>
              <a:t>بالأم.</a:t>
            </a:r>
            <a:endParaRPr lang="ar-IQ" dirty="0"/>
          </a:p>
          <a:p>
            <a:r>
              <a:rPr lang="ar-IQ" dirty="0"/>
              <a:t>ب) الاختلافات في نوعية وكمية الغذاء </a:t>
            </a:r>
            <a:r>
              <a:rPr lang="ar-IQ" dirty="0" smtClean="0"/>
              <a:t>المتناول فيما بين الطيور.</a:t>
            </a:r>
            <a:endParaRPr lang="ar-IQ" dirty="0"/>
          </a:p>
          <a:p>
            <a:r>
              <a:rPr lang="ar-IQ" dirty="0"/>
              <a:t>ج) الاختلافات في الظروف الجوية التي تتعرض لها </a:t>
            </a:r>
            <a:r>
              <a:rPr lang="ar-IQ" dirty="0" smtClean="0"/>
              <a:t>الطيور</a:t>
            </a:r>
            <a:endParaRPr lang="ar-IQ" dirty="0"/>
          </a:p>
          <a:p>
            <a:r>
              <a:rPr lang="ar-IQ" dirty="0"/>
              <a:t>د ) الاختلافات في المعاملة </a:t>
            </a:r>
            <a:r>
              <a:rPr lang="ar-IQ" dirty="0" smtClean="0"/>
              <a:t>وفي الرعاية </a:t>
            </a:r>
            <a:r>
              <a:rPr lang="ar-IQ" dirty="0"/>
              <a:t>الصحية</a:t>
            </a:r>
            <a:r>
              <a:rPr lang="ar-IQ" dirty="0" smtClean="0"/>
              <a:t>.</a:t>
            </a:r>
            <a:endParaRPr lang="ar-IQ" dirty="0"/>
          </a:p>
        </p:txBody>
      </p:sp>
    </p:spTree>
    <p:extLst>
      <p:ext uri="{BB962C8B-B14F-4D97-AF65-F5344CB8AC3E}">
        <p14:creationId xmlns:p14="http://schemas.microsoft.com/office/powerpoint/2010/main" val="2068557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endParaRPr lang="ar-IQ" dirty="0" smtClean="0"/>
          </a:p>
          <a:p>
            <a:endParaRPr lang="ar-IQ" dirty="0"/>
          </a:p>
          <a:p>
            <a:r>
              <a:rPr lang="ar-IQ" dirty="0" smtClean="0"/>
              <a:t>3- </a:t>
            </a:r>
            <a:r>
              <a:rPr lang="ar-IQ" dirty="0">
                <a:solidFill>
                  <a:srgbClr val="FF0000"/>
                </a:solidFill>
              </a:rPr>
              <a:t>الاختلافات في أثر التداخل بين الوراثة والبيئة </a:t>
            </a:r>
            <a:r>
              <a:rPr lang="ar-IQ" dirty="0"/>
              <a:t>والتي لا يمكن إرجاعها</a:t>
            </a:r>
          </a:p>
          <a:p>
            <a:pPr marL="0" indent="0">
              <a:buNone/>
            </a:pPr>
            <a:r>
              <a:rPr lang="ar-IQ" dirty="0" smtClean="0"/>
              <a:t> للوراثة </a:t>
            </a:r>
            <a:r>
              <a:rPr lang="ar-IQ" dirty="0"/>
              <a:t>وحدها أو البيئة وحدها ويتضح هذا التفاعل عند استيراد </a:t>
            </a:r>
            <a:r>
              <a:rPr lang="ar-IQ" dirty="0" smtClean="0"/>
              <a:t>الطيور </a:t>
            </a:r>
            <a:r>
              <a:rPr lang="ar-IQ" dirty="0"/>
              <a:t>من الخارج</a:t>
            </a:r>
          </a:p>
          <a:p>
            <a:pPr marL="0" indent="0">
              <a:buNone/>
            </a:pPr>
            <a:r>
              <a:rPr lang="ar-IQ" dirty="0"/>
              <a:t>ومن ثم تربيتها في بيئتين مختلفتين.</a:t>
            </a:r>
          </a:p>
        </p:txBody>
      </p:sp>
    </p:spTree>
    <p:extLst>
      <p:ext uri="{BB962C8B-B14F-4D97-AF65-F5344CB8AC3E}">
        <p14:creationId xmlns:p14="http://schemas.microsoft.com/office/powerpoint/2010/main" val="35351393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1494</Words>
  <Application>Microsoft Office PowerPoint</Application>
  <PresentationFormat>ملء الشاشة</PresentationFormat>
  <Paragraphs>107</Paragraphs>
  <Slides>22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22</vt:i4>
      </vt:variant>
    </vt:vector>
  </HeadingPairs>
  <TitlesOfParts>
    <vt:vector size="28" baseType="lpstr">
      <vt:lpstr>Arial</vt:lpstr>
      <vt:lpstr>Calibri</vt:lpstr>
      <vt:lpstr>Calibri Light</vt:lpstr>
      <vt:lpstr>Cambria Math</vt:lpstr>
      <vt:lpstr>Times New Roman</vt:lpstr>
      <vt:lpstr>نسق Office</vt:lpstr>
      <vt:lpstr>عرض تقديمي في PowerPoint</vt:lpstr>
      <vt:lpstr>التباين المظهري Phenotypic Variation </vt:lpstr>
      <vt:lpstr>عرض تقديمي في PowerPoint</vt:lpstr>
      <vt:lpstr>             هل يعتبر التباين الوراثي جزء من التباين المظهري؟</vt:lpstr>
      <vt:lpstr>                 منحنى التوزيع الطبيعي للتباين المظهري</vt:lpstr>
      <vt:lpstr>                    منحنى التوزيع الطبيعي</vt:lpstr>
      <vt:lpstr>                         أسباب التباين المظهري</vt:lpstr>
      <vt:lpstr>عرض تقديمي في PowerPoint</vt:lpstr>
      <vt:lpstr>عرض تقديمي في PowerPoint</vt:lpstr>
      <vt:lpstr>                    التباين الوراثيGenetic Variation  (V)</vt:lpstr>
      <vt:lpstr>عرض تقديمي في PowerPoint</vt:lpstr>
      <vt:lpstr>                              التباين الوراثي:Genetic Variation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التباين المظهري Phenotypic Variation </vt:lpstr>
      <vt:lpstr>عرض تقديمي في PowerPoint</vt:lpstr>
      <vt:lpstr>                    القيم التربوية Breeding Values</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التباين المظهري Phenotypic Variation </dc:title>
  <dc:creator>Shamfuture</dc:creator>
  <cp:lastModifiedBy>Shamfuture</cp:lastModifiedBy>
  <cp:revision>77</cp:revision>
  <dcterms:created xsi:type="dcterms:W3CDTF">2021-10-15T09:33:22Z</dcterms:created>
  <dcterms:modified xsi:type="dcterms:W3CDTF">2021-10-19T07:50:05Z</dcterms:modified>
</cp:coreProperties>
</file>